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86" r:id="rId3"/>
    <p:sldId id="258" r:id="rId4"/>
    <p:sldId id="287" r:id="rId5"/>
    <p:sldId id="288" r:id="rId6"/>
    <p:sldId id="261" r:id="rId7"/>
    <p:sldId id="262" r:id="rId8"/>
    <p:sldId id="263" r:id="rId9"/>
    <p:sldId id="289" r:id="rId10"/>
    <p:sldId id="306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275" r:id="rId21"/>
    <p:sldId id="276" r:id="rId22"/>
    <p:sldId id="301" r:id="rId23"/>
    <p:sldId id="302" r:id="rId24"/>
    <p:sldId id="303" r:id="rId25"/>
    <p:sldId id="280" r:id="rId26"/>
    <p:sldId id="281" r:id="rId27"/>
    <p:sldId id="304" r:id="rId28"/>
    <p:sldId id="305" r:id="rId29"/>
    <p:sldId id="283" r:id="rId30"/>
    <p:sldId id="284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jodBwe44vBRU6wi3VAU/hKOwBK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6C56"/>
    <a:srgbClr val="0D6886"/>
    <a:srgbClr val="B4F3E2"/>
    <a:srgbClr val="F9E7EF"/>
    <a:srgbClr val="39B54A"/>
    <a:srgbClr val="0E071A"/>
    <a:srgbClr val="EDA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961" autoAdjust="0"/>
  </p:normalViewPr>
  <p:slideViewPr>
    <p:cSldViewPr snapToGrid="0" showGuides="1">
      <p:cViewPr varScale="1">
        <p:scale>
          <a:sx n="59" d="100"/>
          <a:sy n="59" d="100"/>
        </p:scale>
        <p:origin x="90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Patenaude" userId="8c038422-d93b-4887-a73e-94d9a65e4814" providerId="ADAL" clId="{C5374262-7D90-4FBA-BA6D-566FA9C113FC}"/>
    <pc:docChg chg="modSld">
      <pc:chgData name="Sean Patenaude" userId="8c038422-d93b-4887-a73e-94d9a65e4814" providerId="ADAL" clId="{C5374262-7D90-4FBA-BA6D-566FA9C113FC}" dt="2026-04-02T14:42:49.600" v="14" actId="20577"/>
      <pc:docMkLst>
        <pc:docMk/>
      </pc:docMkLst>
      <pc:sldChg chg="modSp mod">
        <pc:chgData name="Sean Patenaude" userId="8c038422-d93b-4887-a73e-94d9a65e4814" providerId="ADAL" clId="{C5374262-7D90-4FBA-BA6D-566FA9C113FC}" dt="2026-04-02T14:42:49.600" v="14" actId="20577"/>
        <pc:sldMkLst>
          <pc:docMk/>
          <pc:sldMk cId="0" sldId="284"/>
        </pc:sldMkLst>
        <pc:spChg chg="mod">
          <ac:chgData name="Sean Patenaude" userId="8c038422-d93b-4887-a73e-94d9a65e4814" providerId="ADAL" clId="{C5374262-7D90-4FBA-BA6D-566FA9C113FC}" dt="2026-04-02T14:42:49.600" v="14" actId="20577"/>
          <ac:spMkLst>
            <pc:docMk/>
            <pc:sldMk cId="0" sldId="284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bd26ee4f0e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3bd26ee4f0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Talk about how apps are not designed for us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1" dirty="0">
                <a:solidFill>
                  <a:schemeClr val="accent2"/>
                </a:solidFill>
              </a:rPr>
              <a:t>Facilitator note about hospital codes:</a:t>
            </a:r>
            <a:r>
              <a:rPr lang="en-US" sz="1100" dirty="0"/>
              <a:t> </a:t>
            </a:r>
            <a:r>
              <a:rPr lang="en-US" sz="1100" dirty="0">
                <a:solidFill>
                  <a:srgbClr val="0E0E0E"/>
                </a:solidFill>
              </a:rPr>
              <a:t>You may hear hospital announcements, known as </a:t>
            </a:r>
            <a:r>
              <a:rPr lang="en-US" sz="1100" i="1" dirty="0">
                <a:solidFill>
                  <a:srgbClr val="0E0E0E"/>
                </a:solidFill>
              </a:rPr>
              <a:t>codes</a:t>
            </a:r>
            <a:r>
              <a:rPr lang="en-US" sz="1100" dirty="0">
                <a:solidFill>
                  <a:srgbClr val="0E0E0E"/>
                </a:solidFill>
              </a:rPr>
              <a:t>, during the </a:t>
            </a:r>
            <a:r>
              <a:rPr lang="en-US" sz="1100" dirty="0" err="1">
                <a:solidFill>
                  <a:srgbClr val="0E0E0E"/>
                </a:solidFill>
              </a:rPr>
              <a:t>session.This</a:t>
            </a:r>
            <a:r>
              <a:rPr lang="en-US" sz="1100" dirty="0">
                <a:solidFill>
                  <a:srgbClr val="0E0E0E"/>
                </a:solidFill>
              </a:rPr>
              <a:t> can sometimes be distracting, but it is normal in a hospital setting. Your facilitator will let you know if any action is needed. If you need a break or want to talk, just let us know.</a:t>
            </a:r>
            <a:endParaRPr dirty="0"/>
          </a:p>
        </p:txBody>
      </p:sp>
      <p:sp>
        <p:nvSpPr>
          <p:cNvPr id="136" name="Google Shape;13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354D67F6-B79E-598B-CE2B-17D56B748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93AE0CDB-5C04-3DA3-C81A-919F2DBE83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710B3811-C885-9962-8776-EEEA7108C5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879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B20FB3C5-AE84-90EE-3C98-F2171381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1F9C3B59-D4E6-E46A-E686-2B8FA46E3C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5C67BEAF-4142-39D6-37DD-BBCAD986BC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5110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D9A62ED7-8633-DA6C-B688-11603ACB9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C7664FC2-C101-8227-049C-73C4198BBF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A0CFD851-BAAD-E09B-2F59-4A02920449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7183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0E118E21-F271-A8DE-952B-E320ADEBD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>
            <a:extLst>
              <a:ext uri="{FF2B5EF4-FFF2-40B4-BE49-F238E27FC236}">
                <a16:creationId xmlns:a16="http://schemas.microsoft.com/office/drawing/2014/main" id="{3A84D012-D22E-7D50-5506-E20B3A9B9F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>
            <a:extLst>
              <a:ext uri="{FF2B5EF4-FFF2-40B4-BE49-F238E27FC236}">
                <a16:creationId xmlns:a16="http://schemas.microsoft.com/office/drawing/2014/main" id="{FC0894B7-F57D-EA5B-6EAE-C817EBBF2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7228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CDF1B15B-6400-DEED-D1B7-F84B9F2EE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A8F52E39-2E4C-9AC0-5121-82B8E9D260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0BF6819E-4575-7E34-1C66-647EB22F82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5299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65170D09-0F05-1999-3F94-634F0BA8B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F2F4A09F-E1E4-4A2A-24A7-DD4ACE8B12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AA46F173-5958-5DA8-BA5B-653DB4DBB8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55421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282F68A1-CCE0-1F92-AD41-BA0197FBA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>
            <a:extLst>
              <a:ext uri="{FF2B5EF4-FFF2-40B4-BE49-F238E27FC236}">
                <a16:creationId xmlns:a16="http://schemas.microsoft.com/office/drawing/2014/main" id="{47FEE05A-35EF-93B0-BD98-273E7ACCC8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>
            <a:extLst>
              <a:ext uri="{FF2B5EF4-FFF2-40B4-BE49-F238E27FC236}">
                <a16:creationId xmlns:a16="http://schemas.microsoft.com/office/drawing/2014/main" id="{31558361-9A7F-034B-C664-329CB0159D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2081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ED90AF72-4D6C-4E51-473E-57797CF49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>
            <a:extLst>
              <a:ext uri="{FF2B5EF4-FFF2-40B4-BE49-F238E27FC236}">
                <a16:creationId xmlns:a16="http://schemas.microsoft.com/office/drawing/2014/main" id="{9B9619CE-797E-276F-1AE2-552DB1797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Those are real skills you can be proud of!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20:notes">
            <a:extLst>
              <a:ext uri="{FF2B5EF4-FFF2-40B4-BE49-F238E27FC236}">
                <a16:creationId xmlns:a16="http://schemas.microsoft.com/office/drawing/2014/main" id="{81A734A9-1A1D-6AB7-A918-7277A1ED36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3549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c6bb9c6c81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g3c6bb9c6c81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3c6bb9c6c81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You'll use the same icons you learned today - the magnifying glass for search, the gear for settings. See you then!</a:t>
            </a:r>
            <a:endParaRPr dirty="0"/>
          </a:p>
        </p:txBody>
      </p:sp>
      <p:sp>
        <p:nvSpPr>
          <p:cNvPr id="319" name="Google Shape;31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">
  <p:cSld name="Title Pag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No Subhead">
  <p:cSld name="Content No Subhead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1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31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body" idx="1"/>
          </p:nvPr>
        </p:nvSpPr>
        <p:spPr>
          <a:xfrm>
            <a:off x="334963" y="1331652"/>
            <a:ext cx="11522075" cy="476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oup Guidelines">
  <p:cSld name="Group Guideline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2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body" idx="1"/>
          </p:nvPr>
        </p:nvSpPr>
        <p:spPr>
          <a:xfrm>
            <a:off x="334964" y="1331913"/>
            <a:ext cx="5581650" cy="495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body" idx="2"/>
          </p:nvPr>
        </p:nvSpPr>
        <p:spPr>
          <a:xfrm>
            <a:off x="6275387" y="1331913"/>
            <a:ext cx="5581650" cy="495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/ Subhead">
  <p:cSld name="Content w/ Subhead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subTitle" idx="1"/>
          </p:nvPr>
        </p:nvSpPr>
        <p:spPr>
          <a:xfrm>
            <a:off x="334963" y="1331652"/>
            <a:ext cx="11522074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body" idx="2"/>
          </p:nvPr>
        </p:nvSpPr>
        <p:spPr>
          <a:xfrm>
            <a:off x="334963" y="1855434"/>
            <a:ext cx="11522075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Content w/ Subhead">
  <p:cSld name="Split Content w/ Subhead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11501438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body" idx="2"/>
          </p:nvPr>
        </p:nvSpPr>
        <p:spPr>
          <a:xfrm>
            <a:off x="334964" y="1855434"/>
            <a:ext cx="5581650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>
            <a:spLocks noGrp="1"/>
          </p:cNvSpPr>
          <p:nvPr>
            <p:ph type="pic" idx="3"/>
          </p:nvPr>
        </p:nvSpPr>
        <p:spPr>
          <a:xfrm>
            <a:off x="6254750" y="1855788"/>
            <a:ext cx="5581650" cy="4243387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34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Content w/ Subhead2">
  <p:cSld name="Split Content w/ Subhead2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ubTitle" idx="1"/>
          </p:nvPr>
        </p:nvSpPr>
        <p:spPr>
          <a:xfrm>
            <a:off x="6254750" y="1331652"/>
            <a:ext cx="558165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2"/>
          </p:nvPr>
        </p:nvSpPr>
        <p:spPr>
          <a:xfrm>
            <a:off x="334964" y="1331652"/>
            <a:ext cx="5581650" cy="476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>
            <a:spLocks noGrp="1"/>
          </p:cNvSpPr>
          <p:nvPr>
            <p:ph type="pic" idx="3"/>
          </p:nvPr>
        </p:nvSpPr>
        <p:spPr>
          <a:xfrm>
            <a:off x="6254750" y="1855788"/>
            <a:ext cx="5581650" cy="4243387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35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Content w/ 2 Subheads">
  <p:cSld name="Split Content w/ 2 Subhead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558165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body" idx="2"/>
          </p:nvPr>
        </p:nvSpPr>
        <p:spPr>
          <a:xfrm>
            <a:off x="334964" y="1855434"/>
            <a:ext cx="5581650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body" idx="3"/>
          </p:nvPr>
        </p:nvSpPr>
        <p:spPr>
          <a:xfrm>
            <a:off x="6275388" y="1855434"/>
            <a:ext cx="5581650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6"/>
          <p:cNvSpPr txBox="1">
            <a:spLocks noGrp="1"/>
          </p:cNvSpPr>
          <p:nvPr>
            <p:ph type="body" idx="4"/>
          </p:nvPr>
        </p:nvSpPr>
        <p:spPr>
          <a:xfrm>
            <a:off x="6275388" y="1331913"/>
            <a:ext cx="55816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ed List w/ Image">
  <p:cSld name="Bulleted List w/ Imag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7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11501438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2"/>
          </p:nvPr>
        </p:nvSpPr>
        <p:spPr>
          <a:xfrm>
            <a:off x="334964" y="1855434"/>
            <a:ext cx="5581650" cy="443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7"/>
          <p:cNvSpPr>
            <a:spLocks noGrp="1"/>
          </p:cNvSpPr>
          <p:nvPr>
            <p:ph type="pic" idx="3"/>
          </p:nvPr>
        </p:nvSpPr>
        <p:spPr>
          <a:xfrm>
            <a:off x="6275388" y="1855788"/>
            <a:ext cx="5561012" cy="44354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ed List w/ Image Reverse">
  <p:cSld name="Bulleted List w/ Image Revers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8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38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8"/>
          <p:cNvSpPr txBox="1">
            <a:spLocks noGrp="1"/>
          </p:cNvSpPr>
          <p:nvPr>
            <p:ph type="subTitle" idx="1"/>
          </p:nvPr>
        </p:nvSpPr>
        <p:spPr>
          <a:xfrm>
            <a:off x="6275388" y="1331652"/>
            <a:ext cx="5561012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7" name="Google Shape;67;p38"/>
          <p:cNvSpPr txBox="1">
            <a:spLocks noGrp="1"/>
          </p:cNvSpPr>
          <p:nvPr>
            <p:ph type="body" idx="2"/>
          </p:nvPr>
        </p:nvSpPr>
        <p:spPr>
          <a:xfrm>
            <a:off x="6278995" y="1855434"/>
            <a:ext cx="5581650" cy="443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8"/>
          <p:cNvSpPr>
            <a:spLocks noGrp="1"/>
          </p:cNvSpPr>
          <p:nvPr>
            <p:ph type="pic" idx="3"/>
          </p:nvPr>
        </p:nvSpPr>
        <p:spPr>
          <a:xfrm>
            <a:off x="334963" y="1855788"/>
            <a:ext cx="5561012" cy="44354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Bulleted List">
  <p:cSld name="Double Bulleted Lis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9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p39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9"/>
          <p:cNvSpPr txBox="1">
            <a:spLocks noGrp="1"/>
          </p:cNvSpPr>
          <p:nvPr>
            <p:ph type="body" idx="1"/>
          </p:nvPr>
        </p:nvSpPr>
        <p:spPr>
          <a:xfrm>
            <a:off x="6278995" y="1855434"/>
            <a:ext cx="5581650" cy="443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subTitle" idx="2"/>
          </p:nvPr>
        </p:nvSpPr>
        <p:spPr>
          <a:xfrm>
            <a:off x="334962" y="1331652"/>
            <a:ext cx="5581650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body" idx="3"/>
          </p:nvPr>
        </p:nvSpPr>
        <p:spPr>
          <a:xfrm>
            <a:off x="6275388" y="1331913"/>
            <a:ext cx="55816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4"/>
          </p:nvPr>
        </p:nvSpPr>
        <p:spPr>
          <a:xfrm>
            <a:off x="338569" y="1855434"/>
            <a:ext cx="5581650" cy="4435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gram w/ Subhead">
  <p:cSld name="Diagram w/ Subhead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0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11501438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2" name="Google Shape;82;p40"/>
          <p:cNvSpPr>
            <a:spLocks noGrp="1"/>
          </p:cNvSpPr>
          <p:nvPr>
            <p:ph type="pic" idx="2"/>
          </p:nvPr>
        </p:nvSpPr>
        <p:spPr>
          <a:xfrm>
            <a:off x="334963" y="1855788"/>
            <a:ext cx="11522075" cy="4434852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40"/>
          <p:cNvSpPr txBox="1">
            <a:spLocks noGrp="1"/>
          </p:cNvSpPr>
          <p:nvPr>
            <p:ph type="body" idx="3"/>
          </p:nvPr>
        </p:nvSpPr>
        <p:spPr>
          <a:xfrm>
            <a:off x="4724400" y="5859463"/>
            <a:ext cx="2743200" cy="346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Diagram w/ Subhead">
  <p:cSld name="Double Diagram w/ Subhead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1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41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41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1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5581651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9" name="Google Shape;89;p41"/>
          <p:cNvSpPr>
            <a:spLocks noGrp="1"/>
          </p:cNvSpPr>
          <p:nvPr>
            <p:ph type="pic" idx="2"/>
          </p:nvPr>
        </p:nvSpPr>
        <p:spPr>
          <a:xfrm>
            <a:off x="334964" y="1855788"/>
            <a:ext cx="5581650" cy="4435475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41"/>
          <p:cNvSpPr>
            <a:spLocks noGrp="1"/>
          </p:cNvSpPr>
          <p:nvPr>
            <p:ph type="pic" idx="3"/>
          </p:nvPr>
        </p:nvSpPr>
        <p:spPr>
          <a:xfrm>
            <a:off x="6275388" y="1855788"/>
            <a:ext cx="5561012" cy="4435475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41"/>
          <p:cNvSpPr txBox="1">
            <a:spLocks noGrp="1"/>
          </p:cNvSpPr>
          <p:nvPr>
            <p:ph type="body" idx="4"/>
          </p:nvPr>
        </p:nvSpPr>
        <p:spPr>
          <a:xfrm>
            <a:off x="355600" y="5944258"/>
            <a:ext cx="2743200" cy="346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41"/>
          <p:cNvSpPr txBox="1">
            <a:spLocks noGrp="1"/>
          </p:cNvSpPr>
          <p:nvPr>
            <p:ph type="body" idx="5"/>
          </p:nvPr>
        </p:nvSpPr>
        <p:spPr>
          <a:xfrm>
            <a:off x="6275388" y="5944258"/>
            <a:ext cx="2743200" cy="346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+Image Combo">
  <p:cSld name="Content+Image Combo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2"/>
          <p:cNvSpPr txBox="1">
            <a:spLocks noGrp="1"/>
          </p:cNvSpPr>
          <p:nvPr>
            <p:ph type="body" idx="1"/>
          </p:nvPr>
        </p:nvSpPr>
        <p:spPr>
          <a:xfrm>
            <a:off x="334964" y="892082"/>
            <a:ext cx="5581650" cy="235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2"/>
          <p:cNvSpPr txBox="1">
            <a:spLocks noGrp="1"/>
          </p:cNvSpPr>
          <p:nvPr>
            <p:ph type="subTitle" idx="2"/>
          </p:nvPr>
        </p:nvSpPr>
        <p:spPr>
          <a:xfrm>
            <a:off x="334962" y="368300"/>
            <a:ext cx="5581651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6" name="Google Shape;96;p42"/>
          <p:cNvSpPr>
            <a:spLocks noGrp="1"/>
          </p:cNvSpPr>
          <p:nvPr>
            <p:ph type="pic" idx="3"/>
          </p:nvPr>
        </p:nvSpPr>
        <p:spPr>
          <a:xfrm>
            <a:off x="6275388" y="368300"/>
            <a:ext cx="5581650" cy="2881313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42"/>
          <p:cNvSpPr txBox="1">
            <a:spLocks noGrp="1"/>
          </p:cNvSpPr>
          <p:nvPr>
            <p:ph type="body" idx="4"/>
          </p:nvPr>
        </p:nvSpPr>
        <p:spPr>
          <a:xfrm>
            <a:off x="334963" y="4132169"/>
            <a:ext cx="5581650" cy="235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marR="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/>
            </a:lvl2pPr>
            <a:lvl3pPr marL="1371600" marR="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body" idx="5"/>
          </p:nvPr>
        </p:nvSpPr>
        <p:spPr>
          <a:xfrm>
            <a:off x="334964" y="3608294"/>
            <a:ext cx="55816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>
            <a:spLocks noGrp="1"/>
          </p:cNvSpPr>
          <p:nvPr>
            <p:ph type="pic" idx="6"/>
          </p:nvPr>
        </p:nvSpPr>
        <p:spPr>
          <a:xfrm>
            <a:off x="6275388" y="3608388"/>
            <a:ext cx="5581650" cy="288131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334963" y="1331650"/>
            <a:ext cx="11522074" cy="495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3727">
          <p15:clr>
            <a:srgbClr val="F26B43"/>
          </p15:clr>
        </p15:guide>
        <p15:guide id="8" pos="3953">
          <p15:clr>
            <a:srgbClr val="F26B43"/>
          </p15:clr>
        </p15:guide>
        <p15:guide id="9" orient="horz" pos="2047">
          <p15:clr>
            <a:srgbClr val="F26B43"/>
          </p15:clr>
        </p15:guide>
        <p15:guide id="10" orient="horz" pos="227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sv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0;p2">
            <a:extLst>
              <a:ext uri="{FF2B5EF4-FFF2-40B4-BE49-F238E27FC236}">
                <a16:creationId xmlns:a16="http://schemas.microsoft.com/office/drawing/2014/main" id="{026400C0-7B1A-0E6D-50D3-7DC89A4045C4}"/>
              </a:ext>
            </a:extLst>
          </p:cNvPr>
          <p:cNvSpPr txBox="1">
            <a:spLocks/>
          </p:cNvSpPr>
          <p:nvPr/>
        </p:nvSpPr>
        <p:spPr>
          <a:xfrm>
            <a:off x="6382467" y="2718830"/>
            <a:ext cx="5552358" cy="78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6600" b="1" dirty="0">
                <a:solidFill>
                  <a:schemeClr val="bg2"/>
                </a:solidFill>
              </a:rPr>
              <a:t>Module Two</a:t>
            </a:r>
          </a:p>
        </p:txBody>
      </p:sp>
      <p:sp>
        <p:nvSpPr>
          <p:cNvPr id="3" name="Google Shape;110;p2">
            <a:extLst>
              <a:ext uri="{FF2B5EF4-FFF2-40B4-BE49-F238E27FC236}">
                <a16:creationId xmlns:a16="http://schemas.microsoft.com/office/drawing/2014/main" id="{19D26AA7-034F-40D6-9576-70A2B1AD13FF}"/>
              </a:ext>
            </a:extLst>
          </p:cNvPr>
          <p:cNvSpPr txBox="1">
            <a:spLocks/>
          </p:cNvSpPr>
          <p:nvPr/>
        </p:nvSpPr>
        <p:spPr>
          <a:xfrm>
            <a:off x="6382467" y="3429000"/>
            <a:ext cx="5552358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3100" dirty="0">
                <a:solidFill>
                  <a:schemeClr val="bg2"/>
                </a:solidFill>
                <a:latin typeface="Argent CF" panose="00000500000000000000" pitchFamily="50" charset="0"/>
              </a:rPr>
              <a:t>Navigating the Internet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74473F-95D3-1259-295D-9B17AF168846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DA87C68-6177-FA1C-C588-5B931DD191EE}"/>
              </a:ext>
            </a:extLst>
          </p:cNvPr>
          <p:cNvGrpSpPr/>
          <p:nvPr/>
        </p:nvGrpSpPr>
        <p:grpSpPr>
          <a:xfrm>
            <a:off x="0" y="190500"/>
            <a:ext cx="5265015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1E6475-423D-DDBC-9F77-E6394C61A8DD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4A190DB-A810-DA22-D501-1F91CBFEE843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FE311F6-37A9-C808-814B-004481ACACF7}"/>
              </a:ext>
            </a:extLst>
          </p:cNvPr>
          <p:cNvSpPr/>
          <p:nvPr/>
        </p:nvSpPr>
        <p:spPr>
          <a:xfrm>
            <a:off x="1" y="4019156"/>
            <a:ext cx="3212860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F64A68-4544-4AA7-5C60-7F6EE8E8BBED}"/>
              </a:ext>
            </a:extLst>
          </p:cNvPr>
          <p:cNvSpPr/>
          <p:nvPr/>
        </p:nvSpPr>
        <p:spPr>
          <a:xfrm>
            <a:off x="-2" y="3364398"/>
            <a:ext cx="8945698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BAED1C-A2ED-BEA7-D853-9093C3F3DE64}"/>
              </a:ext>
            </a:extLst>
          </p:cNvPr>
          <p:cNvSpPr/>
          <p:nvPr/>
        </p:nvSpPr>
        <p:spPr>
          <a:xfrm>
            <a:off x="-1" y="5292077"/>
            <a:ext cx="7467729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0B877A-1A5A-50FA-0171-42F4CBC63930}"/>
              </a:ext>
            </a:extLst>
          </p:cNvPr>
          <p:cNvSpPr/>
          <p:nvPr/>
        </p:nvSpPr>
        <p:spPr>
          <a:xfrm>
            <a:off x="0" y="4664441"/>
            <a:ext cx="7967024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A1BD7-6CCC-103D-2359-3B683EB37DBD}"/>
              </a:ext>
            </a:extLst>
          </p:cNvPr>
          <p:cNvSpPr/>
          <p:nvPr/>
        </p:nvSpPr>
        <p:spPr>
          <a:xfrm>
            <a:off x="1488" y="5954959"/>
            <a:ext cx="5859603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E1473A-FB0B-9503-2B09-6A6B8D0DEBF8}"/>
              </a:ext>
            </a:extLst>
          </p:cNvPr>
          <p:cNvSpPr/>
          <p:nvPr/>
        </p:nvSpPr>
        <p:spPr>
          <a:xfrm>
            <a:off x="-1" y="2728638"/>
            <a:ext cx="6946725" cy="5335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C077A8-01F0-1DA2-44C9-D618376A8D99}"/>
              </a:ext>
            </a:extLst>
          </p:cNvPr>
          <p:cNvSpPr/>
          <p:nvPr/>
        </p:nvSpPr>
        <p:spPr>
          <a:xfrm>
            <a:off x="-1" y="2103787"/>
            <a:ext cx="8238382" cy="5131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914985-3E6C-ADDA-2E86-1909DA1276DB}"/>
              </a:ext>
            </a:extLst>
          </p:cNvPr>
          <p:cNvSpPr/>
          <p:nvPr/>
        </p:nvSpPr>
        <p:spPr>
          <a:xfrm>
            <a:off x="1" y="1468078"/>
            <a:ext cx="3853260" cy="5131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Today’s Agenda</a:t>
            </a:r>
            <a:endParaRPr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Google Shape;110;p2">
            <a:extLst>
              <a:ext uri="{FF2B5EF4-FFF2-40B4-BE49-F238E27FC236}">
                <a16:creationId xmlns:a16="http://schemas.microsoft.com/office/drawing/2014/main" id="{A90DDDA0-5A6B-371E-F448-537C2CCE15CA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5F41D9-4F4F-9CF3-19F5-2C7D138B0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5393">
            <a:off x="8175065" y="4113032"/>
            <a:ext cx="3504354" cy="2336236"/>
          </a:xfrm>
          <a:prstGeom prst="rect">
            <a:avLst/>
          </a:prstGeom>
          <a:effectLst>
            <a:outerShdw blurRad="127000" dist="88900" dir="5400000" algn="t" rotWithShape="0">
              <a:prstClr val="black">
                <a:alpha val="48000"/>
              </a:prstClr>
            </a:outerShdw>
          </a:effectLst>
        </p:spPr>
      </p:pic>
      <p:sp>
        <p:nvSpPr>
          <p:cNvPr id="11" name="Google Shape;111;p2">
            <a:extLst>
              <a:ext uri="{FF2B5EF4-FFF2-40B4-BE49-F238E27FC236}">
                <a16:creationId xmlns:a16="http://schemas.microsoft.com/office/drawing/2014/main" id="{558A9E70-32F9-1CEF-9AFE-1C90D50F20E4}"/>
              </a:ext>
            </a:extLst>
          </p:cNvPr>
          <p:cNvSpPr txBox="1">
            <a:spLocks/>
          </p:cNvSpPr>
          <p:nvPr/>
        </p:nvSpPr>
        <p:spPr>
          <a:xfrm>
            <a:off x="334976" y="1409001"/>
            <a:ext cx="8726928" cy="534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-342900">
              <a:lnSpc>
                <a:spcPts val="3850"/>
              </a:lnSpc>
              <a:spcBef>
                <a:spcPts val="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Warm-up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5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Let’s Practice: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Using the Android Keyboard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15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chemeClr val="tx1"/>
                </a:solidFill>
                <a:latin typeface="+mn-lt"/>
              </a:rPr>
              <a:t>Understanding Wi-Fi and Data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20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Let’s Practice: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Connecting to CAMH Guest Wi-Fi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10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+mn-lt"/>
              </a:rPr>
              <a:t>Break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—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5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Exploring Browsers and Search Engines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10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Let’s Practice: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Searching the Internet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15 mins</a:t>
            </a:r>
          </a:p>
          <a:p>
            <a:pPr marL="0" indent="-342900">
              <a:lnSpc>
                <a:spcPts val="385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Wrap-up and Reflection —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10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27423C-C645-3A96-210C-6F097705C9A5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D8DDDD-3524-907E-8E9F-4CEDB9971858}"/>
              </a:ext>
            </a:extLst>
          </p:cNvPr>
          <p:cNvGrpSpPr/>
          <p:nvPr/>
        </p:nvGrpSpPr>
        <p:grpSpPr>
          <a:xfrm>
            <a:off x="0" y="190500"/>
            <a:ext cx="5265015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7EC7033-1CF7-F7D9-719C-F1D900F15C5B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2A91A91B-FE35-9F7B-CE1A-91CE6CFD00D7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7" name="Google Shape;110;p2">
            <a:extLst>
              <a:ext uri="{FF2B5EF4-FFF2-40B4-BE49-F238E27FC236}">
                <a16:creationId xmlns:a16="http://schemas.microsoft.com/office/drawing/2014/main" id="{386ACBC8-3253-EE10-CE76-2FE3C187E10E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59DEB2-EAE2-6BFE-DC6A-DAD0CB44CB0F}"/>
              </a:ext>
            </a:extLst>
          </p:cNvPr>
          <p:cNvSpPr/>
          <p:nvPr/>
        </p:nvSpPr>
        <p:spPr>
          <a:xfrm>
            <a:off x="1" y="1648455"/>
            <a:ext cx="12191999" cy="46226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114300" dist="76200" dir="2700000" algn="tl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D9AD1B-00FE-60A2-A3D4-9D6EAA0133A1}"/>
              </a:ext>
            </a:extLst>
          </p:cNvPr>
          <p:cNvSpPr/>
          <p:nvPr/>
        </p:nvSpPr>
        <p:spPr>
          <a:xfrm>
            <a:off x="2295525" y="5208934"/>
            <a:ext cx="7867650" cy="839441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  <a:softEdge rad="0"/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Google Shape;124;g3c6bb9c6c81_0_1">
            <a:extLst>
              <a:ext uri="{FF2B5EF4-FFF2-40B4-BE49-F238E27FC236}">
                <a16:creationId xmlns:a16="http://schemas.microsoft.com/office/drawing/2014/main" id="{72BF3D61-B641-DFBE-2E8B-ED00025E1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2764" y="1648455"/>
            <a:ext cx="11498062" cy="4622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Be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respectful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of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each other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everyone’s privacy</a:t>
            </a:r>
          </a:p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Be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kind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supportive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, including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taking turns talking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listening</a:t>
            </a:r>
          </a:p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Be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mindful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of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time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shared space</a:t>
            </a:r>
            <a:endParaRPr sz="2400" b="1" dirty="0">
              <a:solidFill>
                <a:schemeClr val="tx1"/>
              </a:solidFill>
              <a:latin typeface="+mn-lt"/>
            </a:endParaRPr>
          </a:p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Unless asked, try </a:t>
            </a:r>
            <a:r>
              <a:rPr lang="en-US" sz="2400" b="1" i="1" dirty="0">
                <a:solidFill>
                  <a:schemeClr val="tx1"/>
                </a:solidFill>
                <a:latin typeface="+mn-lt"/>
              </a:rPr>
              <a:t>not</a:t>
            </a:r>
            <a:r>
              <a:rPr lang="en-US" sz="2400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to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offer advice</a:t>
            </a:r>
            <a:endParaRPr sz="2400" b="1" dirty="0">
              <a:solidFill>
                <a:schemeClr val="tx1"/>
              </a:solidFill>
              <a:latin typeface="+mn-lt"/>
            </a:endParaRPr>
          </a:p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Participate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in the way that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works best for you</a:t>
            </a:r>
            <a:endParaRPr sz="2400" b="1" dirty="0">
              <a:solidFill>
                <a:schemeClr val="tx1"/>
              </a:solidFill>
              <a:latin typeface="+mn-lt"/>
            </a:endParaRPr>
          </a:p>
          <a:p>
            <a:pPr marL="0" indent="0" defTabSz="432000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•	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Respect devices 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materials</a:t>
            </a:r>
            <a:endParaRPr sz="2400" b="1" dirty="0">
              <a:solidFill>
                <a:schemeClr val="tx1"/>
              </a:solidFill>
              <a:latin typeface="+mn-lt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Have fun </a:t>
            </a:r>
            <a:r>
              <a:rPr lang="en-US" sz="3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— we’re </a:t>
            </a:r>
            <a:r>
              <a:rPr lang="en-US" sz="3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all </a:t>
            </a:r>
            <a:r>
              <a:rPr lang="en-US" sz="3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l</a:t>
            </a:r>
            <a:r>
              <a:rPr lang="en-US" sz="3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earning</a:t>
            </a:r>
            <a:r>
              <a:rPr lang="en-US" sz="3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 together!</a:t>
            </a:r>
            <a:endParaRPr sz="3400" spc="-12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18" name="Google Shape;110;p2">
            <a:extLst>
              <a:ext uri="{FF2B5EF4-FFF2-40B4-BE49-F238E27FC236}">
                <a16:creationId xmlns:a16="http://schemas.microsoft.com/office/drawing/2014/main" id="{CD4FC576-D2CB-8630-089C-406BCD290380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Group Guidelines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C4B981-0B95-4FF7-2A82-44AA68C174AF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7BBE44-8841-16EF-B892-843BE47AE2F0}"/>
              </a:ext>
            </a:extLst>
          </p:cNvPr>
          <p:cNvGrpSpPr/>
          <p:nvPr/>
        </p:nvGrpSpPr>
        <p:grpSpPr>
          <a:xfrm>
            <a:off x="0" y="1625601"/>
            <a:ext cx="5257800" cy="917354"/>
            <a:chOff x="0" y="190501"/>
            <a:chExt cx="5191125" cy="917354"/>
          </a:xfrm>
          <a:solidFill>
            <a:schemeClr val="bg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869AB3-3CFA-896D-66A4-E4CA2005890E}"/>
                </a:ext>
              </a:extLst>
            </p:cNvPr>
            <p:cNvSpPr/>
            <p:nvPr/>
          </p:nvSpPr>
          <p:spPr>
            <a:xfrm>
              <a:off x="0" y="200025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B8B6E1EF-7C11-9125-94E6-52D3AF5F2BD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30" name="Google Shape;130;p5"/>
          <p:cNvSpPr txBox="1">
            <a:spLocks noGrp="1"/>
          </p:cNvSpPr>
          <p:nvPr>
            <p:ph type="subTitle" idx="1"/>
          </p:nvPr>
        </p:nvSpPr>
        <p:spPr>
          <a:xfrm>
            <a:off x="334975" y="1674252"/>
            <a:ext cx="4605326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pc="-150" dirty="0">
                <a:solidFill>
                  <a:schemeClr val="tx1"/>
                </a:solidFill>
                <a:latin typeface="Argent CF" panose="00000800000000000000" pitchFamily="50" charset="0"/>
              </a:rPr>
              <a:t>Today, we are going to </a:t>
            </a:r>
            <a:br>
              <a:rPr lang="en-US" spc="-150" dirty="0">
                <a:solidFill>
                  <a:schemeClr val="tx1"/>
                </a:solidFill>
                <a:latin typeface="Argent CF" panose="00000800000000000000" pitchFamily="50" charset="0"/>
              </a:rPr>
            </a:br>
            <a:r>
              <a:rPr lang="en-US" spc="-150" dirty="0">
                <a:solidFill>
                  <a:schemeClr val="bg2"/>
                </a:solidFill>
                <a:latin typeface="Argent CF" panose="00000800000000000000" pitchFamily="50" charset="0"/>
              </a:rPr>
              <a:t>explore the online world</a:t>
            </a:r>
            <a:r>
              <a:rPr lang="en-US" spc="-150" dirty="0">
                <a:solidFill>
                  <a:schemeClr val="accent3"/>
                </a:solidFill>
                <a:latin typeface="Argent CF" panose="00000800000000000000" pitchFamily="50" charset="0"/>
              </a:rPr>
              <a:t> </a:t>
            </a:r>
            <a:r>
              <a:rPr lang="en-US" spc="-150" dirty="0">
                <a:solidFill>
                  <a:schemeClr val="tx1"/>
                </a:solidFill>
                <a:latin typeface="Argent CF" panose="00000800000000000000" pitchFamily="50" charset="0"/>
              </a:rPr>
              <a:t>together!</a:t>
            </a:r>
            <a:endParaRPr spc="-150" dirty="0">
              <a:solidFill>
                <a:schemeClr val="tx1"/>
              </a:solidFill>
              <a:latin typeface="Argent CF" panose="00000800000000000000" pitchFamily="50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dirty="0">
              <a:solidFill>
                <a:schemeClr val="accent3"/>
              </a:solidFill>
            </a:endParaRPr>
          </a:p>
        </p:txBody>
      </p:sp>
      <p:sp>
        <p:nvSpPr>
          <p:cNvPr id="132" name="Google Shape;132;p5"/>
          <p:cNvSpPr txBox="1">
            <a:spLocks noGrp="1"/>
          </p:cNvSpPr>
          <p:nvPr>
            <p:ph type="body" idx="2"/>
          </p:nvPr>
        </p:nvSpPr>
        <p:spPr>
          <a:xfrm>
            <a:off x="6275388" y="1625600"/>
            <a:ext cx="5700712" cy="486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sz="2800" b="1" dirty="0">
                <a:latin typeface="+mn-lt"/>
              </a:rPr>
              <a:t>We will be covering how to:</a:t>
            </a:r>
            <a:endParaRPr sz="2800" b="1" dirty="0">
              <a:solidFill>
                <a:schemeClr val="bg2"/>
              </a:solidFill>
              <a:latin typeface="+mn-lt"/>
            </a:endParaRPr>
          </a:p>
          <a:p>
            <a:pPr marL="4826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800" b="1" dirty="0">
                <a:solidFill>
                  <a:schemeClr val="bg2"/>
                </a:solidFill>
                <a:latin typeface="+mn-lt"/>
              </a:rPr>
              <a:t>Connect</a:t>
            </a:r>
            <a:r>
              <a:rPr lang="en-US" sz="2800" dirty="0">
                <a:latin typeface="+mn-lt"/>
              </a:rPr>
              <a:t> to the </a:t>
            </a:r>
            <a:r>
              <a:rPr lang="en-US" sz="2800" b="1" dirty="0">
                <a:solidFill>
                  <a:schemeClr val="bg2"/>
                </a:solidFill>
                <a:latin typeface="+mn-lt"/>
              </a:rPr>
              <a:t>internet</a:t>
            </a:r>
            <a:endParaRPr sz="2800" b="1" dirty="0">
              <a:solidFill>
                <a:schemeClr val="bg2"/>
              </a:solidFill>
              <a:latin typeface="+mn-lt"/>
            </a:endParaRPr>
          </a:p>
          <a:p>
            <a:pPr marL="4826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800" b="1" dirty="0">
                <a:solidFill>
                  <a:schemeClr val="bg2"/>
                </a:solidFill>
                <a:latin typeface="+mn-lt"/>
              </a:rPr>
              <a:t>Search</a:t>
            </a:r>
            <a:r>
              <a:rPr lang="en-US" sz="2800" dirty="0">
                <a:latin typeface="+mn-lt"/>
              </a:rPr>
              <a:t> for what you need</a:t>
            </a:r>
            <a:endParaRPr sz="2800" b="1" i="1" dirty="0">
              <a:solidFill>
                <a:schemeClr val="accent3"/>
              </a:solidFill>
              <a:latin typeface="+mn-lt"/>
            </a:endParaRPr>
          </a:p>
          <a:p>
            <a:pPr marL="4826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>
                <a:schemeClr val="dk1"/>
              </a:buClr>
              <a:buSzPct val="100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2800" b="1" dirty="0">
                <a:solidFill>
                  <a:schemeClr val="bg2"/>
                </a:solidFill>
                <a:latin typeface="+mn-lt"/>
              </a:rPr>
              <a:t>Use the internet </a:t>
            </a:r>
            <a:r>
              <a:rPr lang="en-US" sz="2800" dirty="0">
                <a:latin typeface="+mn-lt"/>
              </a:rPr>
              <a:t>in ways that </a:t>
            </a:r>
            <a:br>
              <a:rPr lang="en-US" sz="2800" dirty="0">
                <a:latin typeface="+mn-lt"/>
              </a:rPr>
            </a:br>
            <a:r>
              <a:rPr lang="en-US" sz="2800" b="1" dirty="0">
                <a:solidFill>
                  <a:schemeClr val="bg2"/>
                </a:solidFill>
                <a:latin typeface="+mn-lt"/>
              </a:rPr>
              <a:t>support your daily life</a:t>
            </a:r>
            <a:r>
              <a:rPr lang="en-US" sz="2800" dirty="0">
                <a:latin typeface="+mn-lt"/>
              </a:rPr>
              <a:t>!</a:t>
            </a:r>
            <a:endParaRPr sz="2800" b="1" i="1" dirty="0">
              <a:solidFill>
                <a:schemeClr val="accent3"/>
              </a:solidFill>
              <a:latin typeface="+mn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3003BF-1FE5-6B8D-2066-C1588AAA0117}"/>
              </a:ext>
            </a:extLst>
          </p:cNvPr>
          <p:cNvGrpSpPr/>
          <p:nvPr/>
        </p:nvGrpSpPr>
        <p:grpSpPr>
          <a:xfrm>
            <a:off x="0" y="190500"/>
            <a:ext cx="4610100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369B324-E6B4-9F88-F1E1-15C3B6C7761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FFEB6620-48FC-4085-5496-AE52EAC309FA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38D6FCAA-73A5-42D5-5A70-072CAE9F0742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Today’s Goals</a:t>
            </a:r>
          </a:p>
        </p:txBody>
      </p:sp>
      <p:sp>
        <p:nvSpPr>
          <p:cNvPr id="13" name="Google Shape;110;p2">
            <a:extLst>
              <a:ext uri="{FF2B5EF4-FFF2-40B4-BE49-F238E27FC236}">
                <a16:creationId xmlns:a16="http://schemas.microsoft.com/office/drawing/2014/main" id="{4B480B0D-61EC-69AC-1EB3-EA96833820B7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55362A-8C3F-15A4-574A-7C976EA0C0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8775" y="2405052"/>
            <a:ext cx="6275388" cy="47065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B20206-38F0-C656-4720-7382540654E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DE11A3-A2BB-2D87-9A22-A876395BF00E}"/>
              </a:ext>
            </a:extLst>
          </p:cNvPr>
          <p:cNvGrpSpPr/>
          <p:nvPr/>
        </p:nvGrpSpPr>
        <p:grpSpPr>
          <a:xfrm>
            <a:off x="0" y="190500"/>
            <a:ext cx="6388100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56700D-0AC9-F067-4AA1-AF786114A97A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C411B6C-7276-5626-901D-09C8F17B3AB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41415ED1-AB39-9337-6994-B5A0694A24F3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Things to Remember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4AC37C-B363-715D-4510-68E94D496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100" y="652397"/>
            <a:ext cx="9803800" cy="6535868"/>
          </a:xfrm>
          <a:prstGeom prst="rect">
            <a:avLst/>
          </a:prstGeom>
          <a:effectLst>
            <a:outerShdw blurRad="101600" dist="88900" dir="4200000" sx="101000" sy="101000" algn="tl" rotWithShape="0">
              <a:prstClr val="black">
                <a:alpha val="30000"/>
              </a:prstClr>
            </a:outerShdw>
          </a:effectLst>
        </p:spPr>
      </p:pic>
      <p:sp>
        <p:nvSpPr>
          <p:cNvPr id="10" name="Google Shape;124;g3c6bb9c6c81_0_1">
            <a:extLst>
              <a:ext uri="{FF2B5EF4-FFF2-40B4-BE49-F238E27FC236}">
                <a16:creationId xmlns:a16="http://schemas.microsoft.com/office/drawing/2014/main" id="{7C097874-CE63-ECD6-CFF4-ED8A86ACD2DF}"/>
              </a:ext>
            </a:extLst>
          </p:cNvPr>
          <p:cNvSpPr txBox="1">
            <a:spLocks/>
          </p:cNvSpPr>
          <p:nvPr/>
        </p:nvSpPr>
        <p:spPr>
          <a:xfrm>
            <a:off x="2240056" y="2657139"/>
            <a:ext cx="7692838" cy="3774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2"/>
                </a:solidFill>
              </a:rPr>
              <a:t>Don't expect perfection </a:t>
            </a:r>
            <a:r>
              <a:rPr lang="en-US" dirty="0"/>
              <a:t>– we're </a:t>
            </a:r>
            <a:r>
              <a:rPr lang="en-US" b="1" i="1" dirty="0"/>
              <a:t>all learning </a:t>
            </a:r>
            <a:r>
              <a:rPr lang="en-US" dirty="0"/>
              <a:t>together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2"/>
                </a:solidFill>
              </a:rPr>
              <a:t>Take breaks</a:t>
            </a:r>
            <a:r>
              <a:rPr lang="en-US" dirty="0"/>
              <a:t>, step away </a:t>
            </a:r>
            <a:r>
              <a:rPr lang="en-US" b="1" i="1" dirty="0"/>
              <a:t>whenever</a:t>
            </a:r>
            <a:r>
              <a:rPr lang="en-US" i="1" dirty="0"/>
              <a:t> you need to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Questions are </a:t>
            </a:r>
            <a:r>
              <a:rPr lang="en-US" b="1" i="1" dirty="0">
                <a:solidFill>
                  <a:schemeClr val="bg2"/>
                </a:solidFill>
              </a:rPr>
              <a:t>always welcome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Learning </a:t>
            </a:r>
            <a:r>
              <a:rPr lang="en-US" b="1" i="1" dirty="0">
                <a:solidFill>
                  <a:schemeClr val="bg2"/>
                </a:solidFill>
              </a:rPr>
              <a:t>takes time </a:t>
            </a:r>
            <a:r>
              <a:rPr lang="en-US" dirty="0"/>
              <a:t>(</a:t>
            </a:r>
            <a:r>
              <a:rPr lang="en-US" i="1" dirty="0"/>
              <a:t>and that's okay!</a:t>
            </a:r>
            <a:r>
              <a:rPr lang="en-US" dirty="0"/>
              <a:t>)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</a:pPr>
            <a:r>
              <a:rPr lang="en-US" sz="3200" spc="-120" dirty="0">
                <a:solidFill>
                  <a:schemeClr val="bg1"/>
                </a:solidFill>
                <a:latin typeface="Argent CF" panose="00000800000000000000" pitchFamily="50" charset="0"/>
              </a:rPr>
              <a:t>!</a:t>
            </a:r>
          </a:p>
        </p:txBody>
      </p:sp>
      <p:sp>
        <p:nvSpPr>
          <p:cNvPr id="2" name="Google Shape;110;p2">
            <a:extLst>
              <a:ext uri="{FF2B5EF4-FFF2-40B4-BE49-F238E27FC236}">
                <a16:creationId xmlns:a16="http://schemas.microsoft.com/office/drawing/2014/main" id="{57344715-DB9E-2D34-190B-015B58F64FBB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3;p8">
            <a:extLst>
              <a:ext uri="{FF2B5EF4-FFF2-40B4-BE49-F238E27FC236}">
                <a16:creationId xmlns:a16="http://schemas.microsoft.com/office/drawing/2014/main" id="{E9D83CDE-9224-DC1B-B62B-452A1B13FA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90660" y="1409976"/>
            <a:ext cx="8042314" cy="403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900" dirty="0">
                <a:solidFill>
                  <a:schemeClr val="bg1"/>
                </a:solidFill>
                <a:latin typeface="Argent CF" panose="00000800000000000000" pitchFamily="50" charset="0"/>
              </a:rPr>
              <a:t>Warm-up Questions:</a:t>
            </a:r>
            <a:b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</a:br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0" dirty="0">
                <a:solidFill>
                  <a:schemeClr val="bg1"/>
                </a:solidFill>
                <a:latin typeface="+mn-lt"/>
              </a:rPr>
              <a:t>When you hear the word </a:t>
            </a:r>
            <a:r>
              <a:rPr lang="en-US" i="1" dirty="0">
                <a:solidFill>
                  <a:schemeClr val="accent4">
                    <a:lumMod val="90000"/>
                  </a:schemeClr>
                </a:solidFill>
                <a:latin typeface="+mn-lt"/>
              </a:rPr>
              <a:t>internet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, </a:t>
            </a:r>
            <a:br>
              <a:rPr lang="en-US" b="0" dirty="0">
                <a:solidFill>
                  <a:schemeClr val="bg1"/>
                </a:solidFill>
                <a:latin typeface="+mn-lt"/>
              </a:rPr>
            </a:br>
            <a:r>
              <a:rPr lang="en-US" b="0" dirty="0">
                <a:solidFill>
                  <a:schemeClr val="bg1"/>
                </a:solidFill>
                <a:latin typeface="+mn-lt"/>
              </a:rPr>
              <a:t>what comes to mind?</a:t>
            </a:r>
            <a:br>
              <a:rPr lang="en-US" b="0" dirty="0">
                <a:solidFill>
                  <a:schemeClr val="bg1"/>
                </a:solidFill>
                <a:latin typeface="+mn-lt"/>
              </a:rPr>
            </a:br>
            <a:br>
              <a:rPr lang="en-US" b="0" dirty="0">
                <a:solidFill>
                  <a:schemeClr val="bg1"/>
                </a:solidFill>
                <a:latin typeface="+mn-lt"/>
              </a:rPr>
            </a:br>
            <a:r>
              <a:rPr lang="en-US" b="0" dirty="0">
                <a:solidFill>
                  <a:schemeClr val="bg1"/>
                </a:solidFill>
                <a:latin typeface="+mn-lt"/>
              </a:rPr>
              <a:t>What do </a:t>
            </a:r>
            <a:r>
              <a:rPr lang="en-US" i="1" dirty="0">
                <a:solidFill>
                  <a:schemeClr val="accent4">
                    <a:lumMod val="90000"/>
                  </a:schemeClr>
                </a:solidFill>
                <a:latin typeface="+mn-lt"/>
              </a:rPr>
              <a:t>you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 use the internet for, or what would </a:t>
            </a:r>
            <a:r>
              <a:rPr lang="en-US" i="1" dirty="0">
                <a:solidFill>
                  <a:schemeClr val="accent4">
                    <a:lumMod val="90000"/>
                  </a:schemeClr>
                </a:solidFill>
                <a:latin typeface="+mn-lt"/>
              </a:rPr>
              <a:t>you like to use </a:t>
            </a:r>
            <a:r>
              <a:rPr lang="en-US" b="0" dirty="0">
                <a:solidFill>
                  <a:schemeClr val="bg1"/>
                </a:solidFill>
                <a:latin typeface="+mn-lt"/>
              </a:rPr>
              <a:t>it for?</a:t>
            </a:r>
            <a:br>
              <a:rPr lang="en-US" b="1" dirty="0">
                <a:solidFill>
                  <a:schemeClr val="accent2"/>
                </a:solidFill>
                <a:latin typeface="+mj-lt"/>
              </a:rPr>
            </a:br>
            <a:endParaRPr b="1" dirty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61F323-E464-DCB7-043F-E541DE54BE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91" r="5071" b="19344"/>
          <a:stretch>
            <a:fillRect/>
          </a:stretch>
        </p:blipFill>
        <p:spPr>
          <a:xfrm flipH="1">
            <a:off x="9298235" y="3679807"/>
            <a:ext cx="2893764" cy="3178193"/>
          </a:xfrm>
          <a:prstGeom prst="rect">
            <a:avLst/>
          </a:prstGeom>
          <a:effectLst>
            <a:outerShdw blurRad="101600" dist="279400" algn="l" rotWithShape="0">
              <a:prstClr val="black">
                <a:alpha val="28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588B4D2-22BE-C1BF-A05D-FCD03589A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77391">
            <a:off x="5357949" y="2207468"/>
            <a:ext cx="6441753" cy="3843697"/>
          </a:xfrm>
          <a:prstGeom prst="rect">
            <a:avLst/>
          </a:prstGeom>
          <a:effectLst>
            <a:outerShdw blurRad="127000" dist="3429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930B55B1-AA99-9FC5-06B9-8003EBA6EDAA}"/>
              </a:ext>
            </a:extLst>
          </p:cNvPr>
          <p:cNvSpPr/>
          <p:nvPr/>
        </p:nvSpPr>
        <p:spPr>
          <a:xfrm rot="19472056">
            <a:off x="3865666" y="4194963"/>
            <a:ext cx="2507557" cy="2133496"/>
          </a:xfrm>
          <a:prstGeom prst="curvedRightArrow">
            <a:avLst>
              <a:gd name="adj1" fmla="val 25000"/>
              <a:gd name="adj2" fmla="val 33349"/>
              <a:gd name="adj3" fmla="val 20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A18CE5-9FD5-1F39-9ECD-966A30A6D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21447497">
            <a:off x="0" y="1325164"/>
            <a:ext cx="6441753" cy="3843697"/>
          </a:xfrm>
          <a:prstGeom prst="rect">
            <a:avLst/>
          </a:prstGeom>
          <a:effectLst>
            <a:outerShdw blurRad="127000" dist="3429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2" name="Google Shape;142;p5"/>
          <p:cNvSpPr txBox="1"/>
          <p:nvPr/>
        </p:nvSpPr>
        <p:spPr>
          <a:xfrm rot="21447497">
            <a:off x="1154099" y="2224194"/>
            <a:ext cx="4201669" cy="204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Last week, we learned how to </a:t>
            </a:r>
            <a:r>
              <a:rPr lang="en-US" sz="3600" b="1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tap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3600" b="1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pinch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and </a:t>
            </a:r>
            <a:r>
              <a:rPr lang="en-US" sz="3600" b="1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scroll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on our screens</a:t>
            </a:r>
            <a:r>
              <a:rPr lang="en-US" sz="3600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. </a:t>
            </a:r>
            <a:endParaRPr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5E1D88-868C-1044-ABBB-B87AB097E900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D5EAAE3-9428-09F3-9268-03621802F902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D381834-FA96-E27B-800A-07EED114523B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F2D0BC0F-4823-9055-BE1E-CBF0BC727080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07770CC5-1E55-665A-FE76-24CFD7D75484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775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Using the Android Keyboard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E16CDD50-3090-3CFA-923B-C865CDE5D99A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3" name="Google Shape;142;p5">
            <a:extLst>
              <a:ext uri="{FF2B5EF4-FFF2-40B4-BE49-F238E27FC236}">
                <a16:creationId xmlns:a16="http://schemas.microsoft.com/office/drawing/2014/main" id="{316C9536-D974-66B5-FF05-884903C12C69}"/>
              </a:ext>
            </a:extLst>
          </p:cNvPr>
          <p:cNvSpPr txBox="1"/>
          <p:nvPr/>
        </p:nvSpPr>
        <p:spPr>
          <a:xfrm rot="177391">
            <a:off x="6512048" y="3106498"/>
            <a:ext cx="4201669" cy="204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But what happens when we want to </a:t>
            </a:r>
            <a:r>
              <a:rPr lang="en-US" sz="3600" b="1" i="1" dirty="0">
                <a:solidFill>
                  <a:schemeClr val="accent1"/>
                </a:solidFill>
                <a:latin typeface="+mj-lt"/>
              </a:rPr>
              <a:t>type words</a:t>
            </a:r>
            <a:r>
              <a:rPr lang="en-US" sz="3600" b="1" i="1" dirty="0">
                <a:solidFill>
                  <a:schemeClr val="tx1"/>
                </a:solidFill>
                <a:latin typeface="+mn-lt"/>
              </a:rPr>
              <a:t>?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9E377190-EB8E-34E1-1201-242E024592E4}"/>
              </a:ext>
            </a:extLst>
          </p:cNvPr>
          <p:cNvSpPr/>
          <p:nvPr/>
        </p:nvSpPr>
        <p:spPr>
          <a:xfrm>
            <a:off x="0" y="2699132"/>
            <a:ext cx="6096000" cy="1762699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1397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9" name="Google Shape;149;p6"/>
          <p:cNvSpPr txBox="1"/>
          <p:nvPr/>
        </p:nvSpPr>
        <p:spPr>
          <a:xfrm>
            <a:off x="542152" y="2865615"/>
            <a:ext cx="5693395" cy="2510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4000" b="1" dirty="0">
                <a:solidFill>
                  <a:schemeClr val="dk1"/>
                </a:solidFill>
                <a:latin typeface="+mj-lt"/>
              </a:rPr>
              <a:t>To do that</a:t>
            </a:r>
            <a:r>
              <a:rPr lang="en-US" sz="40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, we will </a:t>
            </a:r>
            <a:br>
              <a:rPr lang="en-US" sz="40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40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need the </a:t>
            </a:r>
            <a:r>
              <a:rPr lang="en-US" sz="4000" b="1" dirty="0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rPr>
              <a:t>keyboard</a:t>
            </a:r>
            <a:r>
              <a:rPr lang="en-US" sz="4000" b="1" dirty="0">
                <a:solidFill>
                  <a:schemeClr val="tx1"/>
                </a:solidFill>
                <a:latin typeface="+mj-lt"/>
                <a:ea typeface="Arial"/>
                <a:cs typeface="Arial"/>
                <a:sym typeface="Arial"/>
              </a:rPr>
              <a:t>!</a:t>
            </a:r>
            <a:endParaRPr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16F52D-261F-7BD3-3957-A766F9A7EBF8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84557D-F46E-3D16-189C-586CFFC10514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23861D-F43D-8036-5669-B97DD3FFC5E8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3602BEC8-CBC1-5CAA-4E2F-FC6D1A6915B1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AD4823F5-BA65-C3C2-045C-711DD7B8A781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775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Using the Android Keyboard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D048A090-BF76-3CC1-C89E-010301ED5BBF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45B8A9-71B8-A6D3-1616-F8D4F4B67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528" y="1928092"/>
            <a:ext cx="4670822" cy="3734345"/>
          </a:xfrm>
          <a:prstGeom prst="rect">
            <a:avLst/>
          </a:prstGeom>
          <a:effectLst>
            <a:outerShdw blurRad="127000" dist="139700" dir="2700000" sx="101000" sy="101000" algn="t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58DB3414-2319-8F5B-4AFA-C6B76E809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B37308-CD11-5BE9-46E3-8561F3E6CFED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78820A-49B6-8E51-3CC9-322330CDC65E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870B22-1FB1-2F38-0F72-EF9F33A40002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03A06002-673C-A215-D282-ECFF018FECB1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1FC97832-B479-1B7A-05BF-E1C4810C61FB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850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The On-Screen Keyboard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F330B801-576A-E1B2-A74A-664D3A821FBC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5948D2-01A2-21ED-5CEF-80D182EC1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528" y="1928092"/>
            <a:ext cx="4670822" cy="3734345"/>
          </a:xfrm>
          <a:prstGeom prst="rect">
            <a:avLst/>
          </a:prstGeom>
          <a:effectLst>
            <a:outerShdw blurRad="127000" dist="139700" dir="2700000" sx="101000" sy="101000" algn="tl" rotWithShape="0">
              <a:prstClr val="black">
                <a:alpha val="20000"/>
              </a:prstClr>
            </a:outerShdw>
          </a:effectLst>
        </p:spPr>
      </p:pic>
      <p:sp>
        <p:nvSpPr>
          <p:cNvPr id="2" name="Google Shape;132;p5">
            <a:extLst>
              <a:ext uri="{FF2B5EF4-FFF2-40B4-BE49-F238E27FC236}">
                <a16:creationId xmlns:a16="http://schemas.microsoft.com/office/drawing/2014/main" id="{18A3CA3D-6C8C-532A-6486-DE4FAC36F06A}"/>
              </a:ext>
            </a:extLst>
          </p:cNvPr>
          <p:cNvSpPr txBox="1">
            <a:spLocks/>
          </p:cNvSpPr>
          <p:nvPr/>
        </p:nvSpPr>
        <p:spPr>
          <a:xfrm>
            <a:off x="594911" y="1487278"/>
            <a:ext cx="5310130" cy="5002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457200">
              <a:spcAft>
                <a:spcPts val="3000"/>
              </a:spcAft>
              <a:buClr>
                <a:schemeClr val="bg2"/>
              </a:buClr>
              <a:buSzPct val="100000"/>
              <a:buFont typeface="Font Awesome 6 Free Solid" panose="02000903000000000000" pitchFamily="50" charset="0"/>
              <a:buChar char="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There’s a keyboard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built into every tablet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smartphone.</a:t>
            </a:r>
            <a:endParaRPr lang="en-US" sz="2800" b="1" i="1" dirty="0">
              <a:solidFill>
                <a:schemeClr val="tx1"/>
              </a:solidFill>
              <a:latin typeface="+mn-lt"/>
            </a:endParaRPr>
          </a:p>
          <a:p>
            <a:pPr marL="482600" indent="-457200">
              <a:spcAft>
                <a:spcPts val="3000"/>
              </a:spcAft>
              <a:buClr>
                <a:schemeClr val="bg2"/>
              </a:buClr>
              <a:buSzPct val="100000"/>
              <a:buFont typeface="Font Awesome 6 Free Solid" panose="02000903000000000000" pitchFamily="50" charset="0"/>
              <a:buChar char="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The keyboard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appears on the touch screen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482600" indent="-457200">
              <a:spcAft>
                <a:spcPts val="3000"/>
              </a:spcAft>
              <a:buClr>
                <a:schemeClr val="bg2"/>
              </a:buClr>
              <a:buSzPct val="100000"/>
              <a:buFont typeface="Font Awesome 6 Free Solid" panose="02000903000000000000" pitchFamily="50" charset="0"/>
              <a:buChar char="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To save screen space, the keyboard </a:t>
            </a:r>
            <a:r>
              <a:rPr lang="en-US" sz="2800" b="1" dirty="0">
                <a:solidFill>
                  <a:schemeClr val="tx1"/>
                </a:solidFill>
                <a:latin typeface="+mn-lt"/>
              </a:rPr>
              <a:t>only appears when there’s somewhere to type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marL="25400">
              <a:spcAft>
                <a:spcPts val="3000"/>
              </a:spcAft>
              <a:buClr>
                <a:schemeClr val="bg2"/>
              </a:buClr>
              <a:buSzPct val="100000"/>
            </a:pPr>
            <a:r>
              <a:rPr lang="en-US" sz="3500" spc="-150" dirty="0">
                <a:solidFill>
                  <a:schemeClr val="tx1"/>
                </a:solidFill>
                <a:latin typeface="Argent CF" panose="00000500000000000000" pitchFamily="50" charset="0"/>
              </a:rPr>
              <a:t>Let’s practice </a:t>
            </a:r>
            <a:r>
              <a:rPr lang="en-US" sz="3500" b="1" spc="-150" dirty="0">
                <a:solidFill>
                  <a:schemeClr val="bg2"/>
                </a:solidFill>
                <a:latin typeface="Argent CF" panose="00000500000000000000" pitchFamily="50" charset="0"/>
              </a:rPr>
              <a:t>using the keyboard </a:t>
            </a:r>
            <a:r>
              <a:rPr lang="en-US" sz="3500" spc="-150" dirty="0">
                <a:solidFill>
                  <a:schemeClr val="tx1"/>
                </a:solidFill>
                <a:latin typeface="Argent CF" panose="00000500000000000000" pitchFamily="50" charset="0"/>
              </a:rPr>
              <a:t>together!</a:t>
            </a:r>
          </a:p>
        </p:txBody>
      </p:sp>
    </p:spTree>
    <p:extLst>
      <p:ext uri="{BB962C8B-B14F-4D97-AF65-F5344CB8AC3E}">
        <p14:creationId xmlns:p14="http://schemas.microsoft.com/office/powerpoint/2010/main" val="2298781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16CA37-8293-C121-5B57-94D610E67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B313E7A1-8A9F-3FDB-3162-A09D552FE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90149">
            <a:off x="6482145" y="2059278"/>
            <a:ext cx="4391009" cy="3278078"/>
          </a:xfrm>
          <a:prstGeom prst="rect">
            <a:avLst/>
          </a:prstGeom>
        </p:spPr>
      </p:pic>
      <p:sp>
        <p:nvSpPr>
          <p:cNvPr id="5" name="Google Shape;153;p8">
            <a:extLst>
              <a:ext uri="{FF2B5EF4-FFF2-40B4-BE49-F238E27FC236}">
                <a16:creationId xmlns:a16="http://schemas.microsoft.com/office/drawing/2014/main" id="{08AD1A94-1106-668A-C8B4-1C7005DB6A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0300" y="883887"/>
            <a:ext cx="7391400" cy="93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  <a:t>Let’s Practice: </a:t>
            </a:r>
            <a:b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</a:br>
            <a:r>
              <a:rPr lang="en-US" b="1" dirty="0">
                <a:solidFill>
                  <a:srgbClr val="B4F3E2"/>
                </a:solidFill>
                <a:latin typeface="+mj-lt"/>
              </a:rPr>
              <a:t>Keyboard Confidence</a:t>
            </a:r>
            <a:endParaRPr b="1" dirty="0">
              <a:solidFill>
                <a:srgbClr val="B4F3E2"/>
              </a:solidFill>
              <a:latin typeface="+mj-lt"/>
            </a:endParaRPr>
          </a:p>
        </p:txBody>
      </p:sp>
      <p:sp>
        <p:nvSpPr>
          <p:cNvPr id="6" name="Google Shape;154;p8">
            <a:extLst>
              <a:ext uri="{FF2B5EF4-FFF2-40B4-BE49-F238E27FC236}">
                <a16:creationId xmlns:a16="http://schemas.microsoft.com/office/drawing/2014/main" id="{6BEE1B9C-35A0-C14B-4FDA-80250C5065B6}"/>
              </a:ext>
            </a:extLst>
          </p:cNvPr>
          <p:cNvSpPr txBox="1">
            <a:spLocks/>
          </p:cNvSpPr>
          <p:nvPr/>
        </p:nvSpPr>
        <p:spPr>
          <a:xfrm>
            <a:off x="1751683" y="2137272"/>
            <a:ext cx="5067758" cy="3415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Open the DOORS App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on your tablet.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Tap on “</a:t>
            </a:r>
            <a:r>
              <a:rPr lang="en-US" sz="2800" b="1" dirty="0">
                <a:solidFill>
                  <a:schemeClr val="accent4"/>
                </a:solidFill>
                <a:latin typeface="+mn-lt"/>
              </a:rPr>
              <a:t>Keyboard Confidence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” from the home screen.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b="1" dirty="0">
                <a:solidFill>
                  <a:srgbClr val="B4F3E2"/>
                </a:solidFill>
                <a:latin typeface="+mn-lt"/>
              </a:rPr>
              <a:t>Type the word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as it appears </a:t>
            </a:r>
            <a:br>
              <a:rPr lang="en-US" sz="2800" dirty="0">
                <a:solidFill>
                  <a:schemeClr val="bg1"/>
                </a:solidFill>
                <a:latin typeface="+mn-lt"/>
              </a:rPr>
            </a:br>
            <a:r>
              <a:rPr lang="en-US" sz="2800" dirty="0">
                <a:solidFill>
                  <a:schemeClr val="bg1"/>
                </a:solidFill>
                <a:latin typeface="+mn-lt"/>
              </a:rPr>
              <a:t>on the screen.</a:t>
            </a:r>
            <a:br>
              <a:rPr lang="en-US" sz="2800" dirty="0">
                <a:solidFill>
                  <a:schemeClr val="bg1"/>
                </a:solidFill>
                <a:latin typeface="+mn-lt"/>
              </a:rPr>
            </a:b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AAB55E-5900-6DE5-E9D0-65B16C2E97A7}"/>
              </a:ext>
            </a:extLst>
          </p:cNvPr>
          <p:cNvSpPr txBox="1"/>
          <p:nvPr/>
        </p:nvSpPr>
        <p:spPr>
          <a:xfrm>
            <a:off x="2291508" y="5552501"/>
            <a:ext cx="7608983" cy="479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 algn="ctr">
              <a:lnSpc>
                <a:spcPct val="75000"/>
              </a:lnSpc>
              <a:spcAft>
                <a:spcPts val="3000"/>
              </a:spcAft>
              <a:buClr>
                <a:schemeClr val="bg2"/>
              </a:buClr>
              <a:buSzPct val="100000"/>
            </a:pPr>
            <a:r>
              <a:rPr lang="en-US" sz="3200" b="1" dirty="0">
                <a:solidFill>
                  <a:schemeClr val="bg1"/>
                </a:solidFill>
                <a:latin typeface="Argent CF" panose="00000500000000000000" pitchFamily="50" charset="0"/>
              </a:rPr>
              <a:t>Take your time</a:t>
            </a:r>
            <a:r>
              <a:rPr lang="en-US" sz="3200" dirty="0">
                <a:solidFill>
                  <a:schemeClr val="bg1"/>
                </a:solidFill>
                <a:latin typeface="Argent CF" panose="00000500000000000000" pitchFamily="50" charset="0"/>
              </a:rPr>
              <a:t>!</a:t>
            </a:r>
            <a:r>
              <a:rPr lang="en-US" sz="3200" b="1" dirty="0">
                <a:solidFill>
                  <a:schemeClr val="bg1"/>
                </a:solidFill>
                <a:latin typeface="Argent CF" panose="00000500000000000000" pitchFamily="50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gent CF" panose="00000500000000000000" pitchFamily="50" charset="0"/>
              </a:rPr>
              <a:t>There is </a:t>
            </a:r>
            <a:r>
              <a:rPr lang="en-US" sz="3200" b="1" i="1" dirty="0">
                <a:solidFill>
                  <a:schemeClr val="bg1"/>
                </a:solidFill>
                <a:latin typeface="Argent CF" panose="00000500000000000000" pitchFamily="50" charset="0"/>
              </a:rPr>
              <a:t>no rush</a:t>
            </a:r>
            <a:r>
              <a:rPr lang="en-US" sz="3200" i="1" dirty="0">
                <a:solidFill>
                  <a:schemeClr val="bg1"/>
                </a:solidFill>
                <a:latin typeface="Argent CF" panose="00000500000000000000" pitchFamily="50" charset="0"/>
              </a:rPr>
              <a:t>.</a:t>
            </a:r>
            <a:endParaRPr lang="en-US" sz="3200" dirty="0">
              <a:solidFill>
                <a:schemeClr val="bg1"/>
              </a:solidFill>
              <a:latin typeface="Argent CF" panose="000005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EBBB6C-83FA-AE45-FA6A-0DFD153F2C88}"/>
              </a:ext>
            </a:extLst>
          </p:cNvPr>
          <p:cNvSpPr txBox="1"/>
          <p:nvPr/>
        </p:nvSpPr>
        <p:spPr>
          <a:xfrm>
            <a:off x="7034500" y="3752379"/>
            <a:ext cx="3308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0">
              <a:buClr>
                <a:srgbClr val="FFFFFF"/>
              </a:buClr>
              <a:buSzPts val="2000"/>
            </a:pPr>
            <a:r>
              <a:rPr lang="en-US" sz="2000" i="1" dirty="0">
                <a:solidFill>
                  <a:schemeClr val="bg1"/>
                </a:solidFill>
                <a:latin typeface="+mn-lt"/>
              </a:rPr>
              <a:t>The keyboard will appear automatically when you tap on the typing area.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DAF3BD3-52E4-AC96-83C8-B895356B71FA}"/>
              </a:ext>
            </a:extLst>
          </p:cNvPr>
          <p:cNvSpPr/>
          <p:nvPr/>
        </p:nvSpPr>
        <p:spPr>
          <a:xfrm>
            <a:off x="6130925" y="4183144"/>
            <a:ext cx="819150" cy="187162"/>
          </a:xfrm>
          <a:prstGeom prst="rightArrow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3E8D30-DFF6-143E-CE0E-EDE882868D93}"/>
              </a:ext>
            </a:extLst>
          </p:cNvPr>
          <p:cNvSpPr/>
          <p:nvPr/>
        </p:nvSpPr>
        <p:spPr>
          <a:xfrm>
            <a:off x="7282150" y="3070354"/>
            <a:ext cx="2816646" cy="330506"/>
          </a:xfrm>
          <a:prstGeom prst="rect">
            <a:avLst/>
          </a:prstGeom>
          <a:noFill/>
          <a:ln>
            <a:solidFill>
              <a:srgbClr val="306C56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AFB586C-B9D2-6AD3-1B53-9EC3802D7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932933">
            <a:off x="9606948" y="3188731"/>
            <a:ext cx="459080" cy="616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9506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2B01BB69-1BCF-C068-BE37-FE0934398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01323C7-266A-DF91-A11B-2921C293BA4A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CFC0DC-4451-2963-1A61-77769F32417F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011E8C-3A32-D8C5-59B6-DFAF9A9BA6AE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9BFC7F87-C967-D8BE-A84C-6FFBC666E943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8B3BAA48-4B66-A330-641E-9006DF7D208C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Icons on the Internet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FA64A47C-EAF0-D9EE-3847-41929F70C6AC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D6E063-3BB0-7C61-694E-09A14FE0E1CD}"/>
              </a:ext>
            </a:extLst>
          </p:cNvPr>
          <p:cNvSpPr/>
          <p:nvPr/>
        </p:nvSpPr>
        <p:spPr>
          <a:xfrm>
            <a:off x="0" y="1318969"/>
            <a:ext cx="12191996" cy="6819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Google Shape;130;p5">
            <a:extLst>
              <a:ext uri="{FF2B5EF4-FFF2-40B4-BE49-F238E27FC236}">
                <a16:creationId xmlns:a16="http://schemas.microsoft.com/office/drawing/2014/main" id="{7D0B5CE5-C687-8190-708C-91F451F2991A}"/>
              </a:ext>
            </a:extLst>
          </p:cNvPr>
          <p:cNvSpPr txBox="1">
            <a:spLocks/>
          </p:cNvSpPr>
          <p:nvPr/>
        </p:nvSpPr>
        <p:spPr>
          <a:xfrm>
            <a:off x="334974" y="1348012"/>
            <a:ext cx="11530191" cy="652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Let’s look at some of the new</a:t>
            </a:r>
            <a:r>
              <a:rPr lang="en-US" sz="3200" b="1" i="1" spc="-150" dirty="0">
                <a:solidFill>
                  <a:schemeClr val="accent1"/>
                </a:solidFill>
                <a:latin typeface="Argent CF" panose="00000800000000000000" pitchFamily="50" charset="0"/>
              </a:rPr>
              <a:t> </a:t>
            </a:r>
            <a:r>
              <a:rPr lang="en-US" sz="3200" b="1" spc="-150" dirty="0">
                <a:solidFill>
                  <a:schemeClr val="accent1"/>
                </a:solidFill>
                <a:latin typeface="Argent CF" panose="00000800000000000000" pitchFamily="50" charset="0"/>
              </a:rPr>
              <a:t>icons</a:t>
            </a:r>
            <a:r>
              <a:rPr lang="en-US" sz="32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 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you’ll see when you’re </a:t>
            </a:r>
            <a:r>
              <a:rPr lang="en-US" sz="3200" spc="-150" dirty="0">
                <a:solidFill>
                  <a:schemeClr val="accent1"/>
                </a:solidFill>
                <a:latin typeface="Argent CF" panose="00000800000000000000" pitchFamily="50" charset="0"/>
              </a:rPr>
              <a:t>online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: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Google Shape;214;p16">
            <a:extLst>
              <a:ext uri="{FF2B5EF4-FFF2-40B4-BE49-F238E27FC236}">
                <a16:creationId xmlns:a16="http://schemas.microsoft.com/office/drawing/2014/main" id="{C86EBA60-EE8C-A29C-E940-7E5B30EA5B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34727" y="2113825"/>
            <a:ext cx="8202900" cy="427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2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Wi-Fi</a:t>
            </a:r>
            <a:r>
              <a:rPr lang="en-US" sz="2400" dirty="0">
                <a:solidFill>
                  <a:schemeClr val="tx1"/>
                </a:solidFill>
              </a:rPr>
              <a:t> 	</a:t>
            </a:r>
            <a:r>
              <a:rPr lang="en-US" sz="2400" dirty="0"/>
              <a:t>		|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Shows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internet connection strength</a:t>
            </a:r>
            <a:br>
              <a:rPr lang="en-US" b="1" dirty="0">
                <a:solidFill>
                  <a:schemeClr val="accent1"/>
                </a:solidFill>
                <a:latin typeface="+mn-lt"/>
              </a:rPr>
            </a:br>
            <a:r>
              <a:rPr lang="en-US" sz="2400" b="1" dirty="0">
                <a:solidFill>
                  <a:schemeClr val="tx1"/>
                </a:solidFill>
                <a:latin typeface="+mj-lt"/>
              </a:rPr>
              <a:t>Browser/Internet</a:t>
            </a:r>
            <a:r>
              <a:rPr lang="en-US" sz="2400" dirty="0"/>
              <a:t>	|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Opens the </a:t>
            </a:r>
            <a:r>
              <a:rPr lang="en-US" b="1" dirty="0">
                <a:solidFill>
                  <a:schemeClr val="bg2"/>
                </a:solidFill>
                <a:latin typeface="+mn-lt"/>
              </a:rPr>
              <a:t>web browser</a:t>
            </a:r>
            <a:endParaRPr sz="2400" b="1" dirty="0">
              <a:solidFill>
                <a:schemeClr val="bg2"/>
              </a:solidFill>
              <a:latin typeface="+mn-lt"/>
            </a:endParaRPr>
          </a:p>
          <a:p>
            <a:pPr marL="0" lvl="0" indent="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Search</a:t>
            </a:r>
            <a:r>
              <a:rPr lang="en-US" sz="2400" b="1" dirty="0">
                <a:solidFill>
                  <a:srgbClr val="24634C"/>
                </a:solidFill>
                <a:latin typeface="+mj-lt"/>
              </a:rPr>
              <a:t>	</a:t>
            </a:r>
            <a:r>
              <a:rPr lang="en-US" sz="2400" dirty="0"/>
              <a:t>		|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Lets you </a:t>
            </a:r>
            <a:r>
              <a:rPr lang="en-US" b="1" dirty="0">
                <a:solidFill>
                  <a:srgbClr val="306C56"/>
                </a:solidFill>
                <a:latin typeface="+mn-lt"/>
              </a:rPr>
              <a:t>search for information</a:t>
            </a:r>
            <a:endParaRPr sz="2400" b="1" dirty="0">
              <a:solidFill>
                <a:srgbClr val="306C56"/>
              </a:solidFill>
              <a:latin typeface="+mn-lt"/>
            </a:endParaRPr>
          </a:p>
          <a:p>
            <a:pPr marL="0" lvl="0" indent="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Back</a:t>
            </a:r>
            <a:r>
              <a:rPr lang="en-US" sz="2400" b="1" dirty="0">
                <a:solidFill>
                  <a:schemeClr val="accent3"/>
                </a:solidFill>
                <a:latin typeface="+mj-lt"/>
              </a:rPr>
              <a:t>	</a:t>
            </a:r>
            <a:r>
              <a:rPr lang="en-US" sz="2400" dirty="0"/>
              <a:t>		|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Lets you </a:t>
            </a:r>
            <a:r>
              <a:rPr lang="en-US" b="1" dirty="0">
                <a:solidFill>
                  <a:schemeClr val="accent3"/>
                </a:solidFill>
                <a:latin typeface="+mn-lt"/>
              </a:rPr>
              <a:t>return to the previous page</a:t>
            </a:r>
            <a:endParaRPr sz="2400" b="1" dirty="0">
              <a:solidFill>
                <a:schemeClr val="accent3"/>
              </a:solidFill>
              <a:latin typeface="+mn-lt"/>
            </a:endParaRPr>
          </a:p>
          <a:p>
            <a:pPr marL="0" lvl="0" indent="0">
              <a:lnSpc>
                <a:spcPct val="170000"/>
              </a:lnSpc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Tabs</a:t>
            </a:r>
            <a:r>
              <a:rPr lang="en-US" sz="2400" b="1" dirty="0">
                <a:solidFill>
                  <a:schemeClr val="accent5"/>
                </a:solidFill>
                <a:latin typeface="+mj-lt"/>
              </a:rPr>
              <a:t>			</a:t>
            </a:r>
            <a:r>
              <a:rPr lang="en-US" sz="2400" dirty="0"/>
              <a:t>| </a:t>
            </a:r>
            <a:r>
              <a:rPr lang="en-US" b="1" dirty="0">
                <a:solidFill>
                  <a:schemeClr val="accent5"/>
                </a:solidFill>
                <a:latin typeface="+mn-lt"/>
              </a:rPr>
              <a:t>Shows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b="1" dirty="0">
                <a:solidFill>
                  <a:schemeClr val="accent5"/>
                </a:solidFill>
                <a:latin typeface="+mn-lt"/>
              </a:rPr>
              <a:t>all open webpages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on the browser</a:t>
            </a:r>
            <a:endParaRPr sz="2400" dirty="0">
              <a:solidFill>
                <a:schemeClr val="tx1"/>
              </a:solidFill>
              <a:latin typeface="+mn-lt"/>
            </a:endParaRPr>
          </a:p>
          <a:p>
            <a:pPr marL="0" lvl="0" indent="0">
              <a:lnSpc>
                <a:spcPct val="170000"/>
              </a:lnSpc>
              <a:buSzPct val="100000"/>
            </a:pPr>
            <a:r>
              <a:rPr lang="en-US" sz="2400" b="1" dirty="0">
                <a:solidFill>
                  <a:schemeClr val="tx1"/>
                </a:solidFill>
                <a:latin typeface="+mj-lt"/>
              </a:rPr>
              <a:t>Bookmark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		</a:t>
            </a:r>
            <a:r>
              <a:rPr lang="en-US" sz="2400" dirty="0"/>
              <a:t>|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Saves a webpage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to return to later</a:t>
            </a:r>
            <a:endParaRPr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10B31C7-9840-941D-D1F5-269017B84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704" y="4257823"/>
            <a:ext cx="670258" cy="67025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535698E-DA74-1BF4-7615-F7390ADDB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374" y="5651318"/>
            <a:ext cx="669588" cy="67025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59CA26C-5B5F-072D-14D1-6BD906805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487" y="2875541"/>
            <a:ext cx="670258" cy="67025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4BBAAA-27F0-1B33-E743-1843ADBAC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4374" y="3549819"/>
            <a:ext cx="670258" cy="67025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5A61D72-6570-F33A-4753-6903ECC18E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54374" y="4981060"/>
            <a:ext cx="670258" cy="67025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AC49870-B28B-0241-B881-172BEE7039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3704" y="2188420"/>
            <a:ext cx="670258" cy="67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04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7F5E8028-ACC4-9A9C-D971-8373B6F44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E0C1A4-6E32-7960-C85C-E1777AE4D6C0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190F40-907E-CEF8-4C35-867EFEB4839E}"/>
              </a:ext>
            </a:extLst>
          </p:cNvPr>
          <p:cNvGrpSpPr/>
          <p:nvPr/>
        </p:nvGrpSpPr>
        <p:grpSpPr>
          <a:xfrm>
            <a:off x="0" y="190500"/>
            <a:ext cx="5166911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36D6FF1-82E6-1C4A-94BC-2EB65764C807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47D6ADF2-6999-8872-79C4-527CEE40833E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E9BB6D6A-B37A-1833-7B47-9BA195C733E7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52B1BA-F877-6529-D3B7-CA04C80E0837}"/>
              </a:ext>
            </a:extLst>
          </p:cNvPr>
          <p:cNvSpPr/>
          <p:nvPr/>
        </p:nvSpPr>
        <p:spPr>
          <a:xfrm>
            <a:off x="0" y="1318969"/>
            <a:ext cx="12191996" cy="12199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Google Shape;130;p5">
            <a:extLst>
              <a:ext uri="{FF2B5EF4-FFF2-40B4-BE49-F238E27FC236}">
                <a16:creationId xmlns:a16="http://schemas.microsoft.com/office/drawing/2014/main" id="{3BCC425D-491F-7ECF-9EB0-0B8C61BDB13F}"/>
              </a:ext>
            </a:extLst>
          </p:cNvPr>
          <p:cNvSpPr txBox="1">
            <a:spLocks/>
          </p:cNvSpPr>
          <p:nvPr/>
        </p:nvSpPr>
        <p:spPr>
          <a:xfrm>
            <a:off x="1480756" y="1348011"/>
            <a:ext cx="8394852" cy="1097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Wi-Fi </a:t>
            </a:r>
            <a:r>
              <a:rPr lang="en-US" sz="3600" spc="-150" dirty="0">
                <a:solidFill>
                  <a:schemeClr val="tx1"/>
                </a:solidFill>
                <a:latin typeface="Argent CF" panose="00000800000000000000" pitchFamily="50" charset="0"/>
              </a:rPr>
              <a:t>is a </a:t>
            </a:r>
            <a:r>
              <a:rPr lang="en-US" sz="3600" b="1" i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wireless</a:t>
            </a:r>
            <a:r>
              <a:rPr lang="en-US" sz="36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 connection</a:t>
            </a:r>
            <a:r>
              <a:rPr lang="en-US" sz="3600" spc="-150" dirty="0">
                <a:solidFill>
                  <a:schemeClr val="tx1"/>
                </a:solidFill>
                <a:latin typeface="Argent CF" panose="00000800000000000000" pitchFamily="50" charset="0"/>
              </a:rPr>
              <a:t> that lets </a:t>
            </a:r>
            <a:br>
              <a:rPr lang="en-US" sz="3600" spc="-150" dirty="0">
                <a:solidFill>
                  <a:schemeClr val="tx1"/>
                </a:solidFill>
                <a:latin typeface="Argent CF" panose="00000800000000000000" pitchFamily="50" charset="0"/>
              </a:rPr>
            </a:br>
            <a:r>
              <a:rPr lang="en-US" sz="3600" spc="-150" dirty="0">
                <a:solidFill>
                  <a:schemeClr val="tx1"/>
                </a:solidFill>
                <a:latin typeface="Argent CF" panose="00000800000000000000" pitchFamily="50" charset="0"/>
              </a:rPr>
              <a:t>your device </a:t>
            </a:r>
            <a:r>
              <a:rPr lang="en-US" sz="36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access the internet</a:t>
            </a:r>
            <a:r>
              <a:rPr lang="en-US" sz="3600" spc="-150" dirty="0">
                <a:solidFill>
                  <a:schemeClr val="tx1"/>
                </a:solidFill>
                <a:latin typeface="Argent CF" panose="00000800000000000000" pitchFamily="50" charset="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Google Shape;132;p5">
            <a:extLst>
              <a:ext uri="{FF2B5EF4-FFF2-40B4-BE49-F238E27FC236}">
                <a16:creationId xmlns:a16="http://schemas.microsoft.com/office/drawing/2014/main" id="{179FEFD2-0854-9EFC-8818-6B9AD917DD4D}"/>
              </a:ext>
            </a:extLst>
          </p:cNvPr>
          <p:cNvSpPr txBox="1">
            <a:spLocks/>
          </p:cNvSpPr>
          <p:nvPr/>
        </p:nvSpPr>
        <p:spPr>
          <a:xfrm>
            <a:off x="1480756" y="2567937"/>
            <a:ext cx="9230488" cy="486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200000"/>
              </a:lnSpc>
              <a:spcAft>
                <a:spcPts val="3000"/>
              </a:spcAft>
            </a:pPr>
            <a:r>
              <a:rPr lang="en-US" sz="2800" b="1" dirty="0">
                <a:latin typeface="+mn-lt"/>
              </a:rPr>
              <a:t>You can get </a:t>
            </a:r>
            <a:r>
              <a:rPr lang="en-US" sz="2800" b="1" dirty="0">
                <a:solidFill>
                  <a:schemeClr val="accent3"/>
                </a:solidFill>
                <a:latin typeface="+mn-lt"/>
              </a:rPr>
              <a:t>Wi-Fi </a:t>
            </a:r>
            <a:r>
              <a:rPr lang="en-US" sz="2800" dirty="0">
                <a:latin typeface="+mn-lt"/>
              </a:rPr>
              <a:t>from the following</a:t>
            </a:r>
            <a:r>
              <a:rPr lang="en-US" sz="2800" b="1" dirty="0">
                <a:latin typeface="+mn-lt"/>
              </a:rPr>
              <a:t>:</a:t>
            </a:r>
            <a:endParaRPr lang="en-US" sz="2800" b="1" dirty="0">
              <a:solidFill>
                <a:schemeClr val="bg2"/>
              </a:solidFill>
              <a:latin typeface="+mn-lt"/>
            </a:endParaRPr>
          </a:p>
          <a:p>
            <a:pPr marL="482600" indent="-457200">
              <a:spcAft>
                <a:spcPts val="300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At </a:t>
            </a:r>
            <a:r>
              <a:rPr lang="en-US" sz="2800" b="1" dirty="0">
                <a:solidFill>
                  <a:schemeClr val="accent3"/>
                </a:solidFill>
                <a:latin typeface="+mn-lt"/>
              </a:rPr>
              <a:t>home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(through internet companies like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Rogers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or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Bell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482600" indent="-457200">
              <a:spcAft>
                <a:spcPts val="300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In </a:t>
            </a:r>
            <a:r>
              <a:rPr lang="en-US" sz="2800" b="1" dirty="0">
                <a:solidFill>
                  <a:schemeClr val="accent3"/>
                </a:solidFill>
                <a:latin typeface="+mn-lt"/>
              </a:rPr>
              <a:t>public places 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(like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coffee shops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libraries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, and </a:t>
            </a:r>
            <a:r>
              <a:rPr lang="en-US" sz="2800" i="1" dirty="0">
                <a:solidFill>
                  <a:schemeClr val="tx1"/>
                </a:solidFill>
                <a:latin typeface="+mn-lt"/>
              </a:rPr>
              <a:t>hospitals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) </a:t>
            </a:r>
          </a:p>
        </p:txBody>
      </p:sp>
      <p:sp>
        <p:nvSpPr>
          <p:cNvPr id="11" name="Google Shape;130;p5">
            <a:extLst>
              <a:ext uri="{FF2B5EF4-FFF2-40B4-BE49-F238E27FC236}">
                <a16:creationId xmlns:a16="http://schemas.microsoft.com/office/drawing/2014/main" id="{AB0A1067-C7B1-478F-C147-3DFA9D90060B}"/>
              </a:ext>
            </a:extLst>
          </p:cNvPr>
          <p:cNvSpPr txBox="1">
            <a:spLocks/>
          </p:cNvSpPr>
          <p:nvPr/>
        </p:nvSpPr>
        <p:spPr>
          <a:xfrm>
            <a:off x="334974" y="5749231"/>
            <a:ext cx="11530191" cy="652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200" b="1" spc="-150" dirty="0">
                <a:solidFill>
                  <a:schemeClr val="bg2"/>
                </a:solidFill>
                <a:latin typeface="Argent CF" panose="00000800000000000000" pitchFamily="50" charset="0"/>
              </a:rPr>
              <a:t>Wi-fi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 doesn’t use </a:t>
            </a:r>
            <a:r>
              <a:rPr lang="en-US" sz="3200" b="1" spc="-150" dirty="0">
                <a:solidFill>
                  <a:schemeClr val="bg2"/>
                </a:solidFill>
                <a:latin typeface="Argent CF" panose="00000800000000000000" pitchFamily="50" charset="0"/>
              </a:rPr>
              <a:t>data</a:t>
            </a:r>
            <a:r>
              <a:rPr lang="en-US" sz="3200" spc="-150" dirty="0">
                <a:solidFill>
                  <a:schemeClr val="bg2"/>
                </a:solidFill>
                <a:latin typeface="Argent CF" panose="00000800000000000000" pitchFamily="50" charset="0"/>
              </a:rPr>
              <a:t> 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from a </a:t>
            </a:r>
            <a:r>
              <a:rPr lang="en-US" sz="3200" b="1" spc="-150" dirty="0">
                <a:solidFill>
                  <a:schemeClr val="bg2"/>
                </a:solidFill>
                <a:latin typeface="Argent CF" panose="00000800000000000000" pitchFamily="50" charset="0"/>
              </a:rPr>
              <a:t>phone plan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4B5EE2E3-4998-FCB6-3A09-3654FEBA1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974" y="391875"/>
            <a:ext cx="721802" cy="505080"/>
          </a:xfrm>
          <a:prstGeom prst="rect">
            <a:avLst/>
          </a:prstGeom>
        </p:spPr>
      </p:pic>
      <p:sp>
        <p:nvSpPr>
          <p:cNvPr id="18" name="Google Shape;110;p2">
            <a:extLst>
              <a:ext uri="{FF2B5EF4-FFF2-40B4-BE49-F238E27FC236}">
                <a16:creationId xmlns:a16="http://schemas.microsoft.com/office/drawing/2014/main" id="{565D5950-0187-FB51-A757-F1484D3E9DD6}"/>
              </a:ext>
            </a:extLst>
          </p:cNvPr>
          <p:cNvSpPr txBox="1">
            <a:spLocks/>
          </p:cNvSpPr>
          <p:nvPr/>
        </p:nvSpPr>
        <p:spPr>
          <a:xfrm>
            <a:off x="530944" y="323085"/>
            <a:ext cx="4246487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</a:rPr>
              <a:t>What is Wi-Fi?</a:t>
            </a:r>
          </a:p>
        </p:txBody>
      </p:sp>
    </p:spTree>
    <p:extLst>
      <p:ext uri="{BB962C8B-B14F-4D97-AF65-F5344CB8AC3E}">
        <p14:creationId xmlns:p14="http://schemas.microsoft.com/office/powerpoint/2010/main" val="2509385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EBEE14FC-26EE-EA78-EF75-303A91BA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5C7B5C-23CA-305B-932A-3D6E51D8B2C9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C5CCEF2D-45E7-E2F7-06FA-936F7C8FC411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ADF206D-BBB7-C5F9-37E5-C24B74988982}"/>
              </a:ext>
            </a:extLst>
          </p:cNvPr>
          <p:cNvGrpSpPr/>
          <p:nvPr/>
        </p:nvGrpSpPr>
        <p:grpSpPr>
          <a:xfrm>
            <a:off x="1476260" y="190499"/>
            <a:ext cx="9239480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5DC621-B556-2C46-4675-FE40218F9699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5DEE775-18B3-9B30-6290-CDD50B58FF13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717744B0-A8F3-6BEF-2B71-907395F30EE8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88D4AFC-CBF0-BE70-B79D-9C6381F835D7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8B1515C-0E94-2CCC-A90B-8333B809CCC5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55151B4D-A3B2-D948-9DFA-673B92100B5F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45" name="Google Shape;145;p7">
            <a:extLst>
              <a:ext uri="{FF2B5EF4-FFF2-40B4-BE49-F238E27FC236}">
                <a16:creationId xmlns:a16="http://schemas.microsoft.com/office/drawing/2014/main" id="{43776D8E-0C1F-FC39-A5AB-C04841BF8E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Home Wi-Fi vs. Public Wi-Fi</a:t>
            </a:r>
            <a:endParaRPr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Google Shape;197;g3c700cc4f88_0_6">
            <a:extLst>
              <a:ext uri="{FF2B5EF4-FFF2-40B4-BE49-F238E27FC236}">
                <a16:creationId xmlns:a16="http://schemas.microsoft.com/office/drawing/2014/main" id="{ABD42F43-E5C5-B59B-27BB-F2B7F4B11249}"/>
              </a:ext>
            </a:extLst>
          </p:cNvPr>
          <p:cNvSpPr/>
          <p:nvPr/>
        </p:nvSpPr>
        <p:spPr>
          <a:xfrm rot="10800000">
            <a:off x="1" y="2522946"/>
            <a:ext cx="6096000" cy="356253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ym typeface="Arial"/>
            </a:endParaRPr>
          </a:p>
        </p:txBody>
      </p:sp>
      <p:sp>
        <p:nvSpPr>
          <p:cNvPr id="15" name="Google Shape;199;g3c700cc4f88_0_6">
            <a:extLst>
              <a:ext uri="{FF2B5EF4-FFF2-40B4-BE49-F238E27FC236}">
                <a16:creationId xmlns:a16="http://schemas.microsoft.com/office/drawing/2014/main" id="{EE13815C-4465-909C-2BC0-D32BEB2E5FB6}"/>
              </a:ext>
            </a:extLst>
          </p:cNvPr>
          <p:cNvSpPr/>
          <p:nvPr/>
        </p:nvSpPr>
        <p:spPr>
          <a:xfrm>
            <a:off x="6095999" y="2522947"/>
            <a:ext cx="6096000" cy="35625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ym typeface="Arial"/>
            </a:endParaRPr>
          </a:p>
        </p:txBody>
      </p:sp>
      <p:sp>
        <p:nvSpPr>
          <p:cNvPr id="20" name="Google Shape;124;g3c6bb9c6c81_0_1">
            <a:extLst>
              <a:ext uri="{FF2B5EF4-FFF2-40B4-BE49-F238E27FC236}">
                <a16:creationId xmlns:a16="http://schemas.microsoft.com/office/drawing/2014/main" id="{7454E72C-40FB-B385-D430-F0895399BE87}"/>
              </a:ext>
            </a:extLst>
          </p:cNvPr>
          <p:cNvSpPr txBox="1">
            <a:spLocks/>
          </p:cNvSpPr>
          <p:nvPr/>
        </p:nvSpPr>
        <p:spPr>
          <a:xfrm>
            <a:off x="334837" y="3559644"/>
            <a:ext cx="5548170" cy="3774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latin typeface="Argent CF" panose="00000800000000000000" pitchFamily="50" charset="0"/>
              </a:rPr>
              <a:t>Faster</a:t>
            </a:r>
            <a:r>
              <a:rPr lang="en-US" sz="2400" spc="-120" dirty="0">
                <a:latin typeface="Argent CF" panose="00000800000000000000" pitchFamily="50" charset="0"/>
              </a:rPr>
              <a:t>  — compared to public</a:t>
            </a:r>
          </a:p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latin typeface="Argent CF" panose="00000800000000000000" pitchFamily="50" charset="0"/>
              </a:rPr>
              <a:t>Safer</a:t>
            </a:r>
            <a:r>
              <a:rPr lang="en-US" sz="2400" spc="-120" dirty="0">
                <a:latin typeface="Argent CF" panose="00000800000000000000" pitchFamily="50" charset="0"/>
              </a:rPr>
              <a:t> — password protected by you</a:t>
            </a:r>
          </a:p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latin typeface="Argent CF" panose="00000800000000000000" pitchFamily="50" charset="0"/>
              </a:rPr>
              <a:t>Not time limited </a:t>
            </a:r>
            <a:r>
              <a:rPr lang="en-US" sz="2400" spc="-120" dirty="0">
                <a:latin typeface="Argent CF" panose="00000800000000000000" pitchFamily="50" charset="0"/>
              </a:rPr>
              <a:t>— You can stay connected as long as you are home.</a:t>
            </a:r>
          </a:p>
          <a:p>
            <a:pPr marL="368300" lvl="0" indent="-342900">
              <a:lnSpc>
                <a:spcPct val="10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endParaRPr lang="en-US" spc="-120" dirty="0">
              <a:latin typeface="Argent CF" panose="00000800000000000000" pitchFamily="50" charset="0"/>
            </a:endParaRPr>
          </a:p>
        </p:txBody>
      </p:sp>
      <p:sp>
        <p:nvSpPr>
          <p:cNvPr id="21" name="Google Shape;124;g3c6bb9c6c81_0_1">
            <a:extLst>
              <a:ext uri="{FF2B5EF4-FFF2-40B4-BE49-F238E27FC236}">
                <a16:creationId xmlns:a16="http://schemas.microsoft.com/office/drawing/2014/main" id="{566D50F1-131C-DE84-6276-141DCB81E588}"/>
              </a:ext>
            </a:extLst>
          </p:cNvPr>
          <p:cNvSpPr txBox="1">
            <a:spLocks/>
          </p:cNvSpPr>
          <p:nvPr/>
        </p:nvSpPr>
        <p:spPr>
          <a:xfrm>
            <a:off x="6419976" y="3559643"/>
            <a:ext cx="5548170" cy="3774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lvl="0" indent="-342900">
              <a:spcBef>
                <a:spcPts val="0"/>
              </a:spcBef>
              <a:buClr>
                <a:schemeClr val="bg1">
                  <a:lumMod val="95000"/>
                </a:schemeClr>
              </a:buClr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Free </a:t>
            </a:r>
            <a:r>
              <a:rPr lang="en-US" sz="2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— no cost to you!</a:t>
            </a:r>
            <a:r>
              <a:rPr lang="en-US" sz="2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 </a:t>
            </a:r>
            <a:endParaRPr lang="en-US" sz="2400" spc="-120" dirty="0">
              <a:solidFill>
                <a:schemeClr val="bg1"/>
              </a:solidFill>
              <a:latin typeface="Argent CF" panose="00000800000000000000" pitchFamily="50" charset="0"/>
            </a:endParaRPr>
          </a:p>
          <a:p>
            <a:pPr marL="368300" lvl="0" indent="-342900">
              <a:spcBef>
                <a:spcPts val="0"/>
              </a:spcBef>
              <a:buClr>
                <a:schemeClr val="bg1">
                  <a:lumMod val="95000"/>
                </a:schemeClr>
              </a:buClr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Slower</a:t>
            </a:r>
            <a:r>
              <a:rPr lang="en-US" sz="2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 — more people are connected</a:t>
            </a:r>
          </a:p>
          <a:p>
            <a:pPr marL="368300" lvl="0" indent="-342900">
              <a:spcBef>
                <a:spcPts val="0"/>
              </a:spcBef>
              <a:buClr>
                <a:schemeClr val="bg1">
                  <a:lumMod val="95000"/>
                </a:schemeClr>
              </a:buClr>
              <a:buSzPts val="2000"/>
              <a:buFont typeface="Wingdings" panose="05000000000000000000" pitchFamily="2" charset="2"/>
              <a:buChar char="q"/>
            </a:pPr>
            <a:r>
              <a:rPr lang="en-US" sz="2400" b="1" spc="-120" dirty="0">
                <a:solidFill>
                  <a:schemeClr val="bg1"/>
                </a:solidFill>
                <a:latin typeface="Argent CF" panose="00000800000000000000" pitchFamily="50" charset="0"/>
              </a:rPr>
              <a:t>Convenient </a:t>
            </a:r>
            <a:r>
              <a:rPr lang="en-US" sz="2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— Great for browsing, viewing maps, and watching videos.</a:t>
            </a:r>
          </a:p>
          <a:p>
            <a:pPr marL="368300" lvl="0" indent="-342900">
              <a:lnSpc>
                <a:spcPct val="100000"/>
              </a:lnSpc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endParaRPr lang="en-US" spc="-12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47A3F66C-AAAF-0DA2-D6C9-EC2C44DB0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73" y="2085785"/>
            <a:ext cx="1897227" cy="1473857"/>
          </a:xfrm>
          <a:prstGeom prst="rect">
            <a:avLst/>
          </a:prstGeom>
          <a:effectLst>
            <a:outerShdw blurRad="38100" dist="38100" dir="2700000" sx="101000" sy="101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545C876A-D5B0-E596-65ED-30049FFF4F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0959" y="2085785"/>
            <a:ext cx="2106266" cy="1473857"/>
          </a:xfrm>
          <a:prstGeom prst="rect">
            <a:avLst/>
          </a:prstGeom>
          <a:effectLst>
            <a:outerShdw blurRad="38100" dist="38100" dir="2700000" sx="101000" sy="101000" algn="tl" rotWithShape="0">
              <a:prstClr val="black">
                <a:alpha val="15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E0EFD4A-828F-28C2-C32D-9807C74DBA5A}"/>
              </a:ext>
            </a:extLst>
          </p:cNvPr>
          <p:cNvSpPr txBox="1"/>
          <p:nvPr/>
        </p:nvSpPr>
        <p:spPr>
          <a:xfrm>
            <a:off x="8885943" y="2677184"/>
            <a:ext cx="2963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Public Wi-Fi</a:t>
            </a:r>
            <a:endParaRPr lang="en-CA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0AC4EB-B293-B442-1E87-7971E031CD76}"/>
              </a:ext>
            </a:extLst>
          </p:cNvPr>
          <p:cNvSpPr txBox="1"/>
          <p:nvPr/>
        </p:nvSpPr>
        <p:spPr>
          <a:xfrm>
            <a:off x="2478680" y="2686360"/>
            <a:ext cx="2963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D6886"/>
                </a:solidFill>
                <a:latin typeface="+mj-lt"/>
              </a:rPr>
              <a:t>Home Wi-Fi</a:t>
            </a:r>
            <a:endParaRPr lang="en-CA" sz="4000" b="1" dirty="0">
              <a:solidFill>
                <a:srgbClr val="0D688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4137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A1720D80-4009-8C91-5D17-C820A15E5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1E31E2-C3E9-5702-BA79-AA0A10C9D539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E0C0F92-6C8D-995C-FF36-A3148D62132F}"/>
              </a:ext>
            </a:extLst>
          </p:cNvPr>
          <p:cNvGrpSpPr/>
          <p:nvPr/>
        </p:nvGrpSpPr>
        <p:grpSpPr>
          <a:xfrm>
            <a:off x="0" y="190500"/>
            <a:ext cx="5900572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17120EA-F4F5-A3E1-BD40-22FA63D337F9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FCF2B426-F5DC-56D4-4746-5ECDB1FF5A69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1125A1BC-058E-D909-7A08-7F1A56676E5E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4925389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Wi-Fi Safety Tip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428FD01A-42AE-C7C1-90F0-042CF6561EA8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1" name="Google Shape;130;p5">
            <a:extLst>
              <a:ext uri="{FF2B5EF4-FFF2-40B4-BE49-F238E27FC236}">
                <a16:creationId xmlns:a16="http://schemas.microsoft.com/office/drawing/2014/main" id="{4F28787B-E35F-7C94-57C7-85637A90B94E}"/>
              </a:ext>
            </a:extLst>
          </p:cNvPr>
          <p:cNvSpPr txBox="1">
            <a:spLocks/>
          </p:cNvSpPr>
          <p:nvPr/>
        </p:nvSpPr>
        <p:spPr>
          <a:xfrm>
            <a:off x="5684704" y="5512489"/>
            <a:ext cx="6180461" cy="652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This isn’t meant to </a:t>
            </a:r>
            <a:r>
              <a:rPr lang="en-US" sz="3200" i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scare you 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— </a:t>
            </a:r>
            <a:b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</a:b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it’s just </a:t>
            </a:r>
            <a:r>
              <a:rPr lang="en-US" sz="3200" b="1" spc="-150" dirty="0">
                <a:solidFill>
                  <a:schemeClr val="accent1"/>
                </a:solidFill>
                <a:latin typeface="Argent CF" panose="00000800000000000000" pitchFamily="50" charset="0"/>
              </a:rPr>
              <a:t>good to know</a:t>
            </a:r>
            <a:r>
              <a:rPr lang="en-US" sz="3200" spc="-150" dirty="0">
                <a:solidFill>
                  <a:schemeClr val="tx1"/>
                </a:solidFill>
                <a:latin typeface="Argent CF" panose="00000800000000000000" pitchFamily="50" charset="0"/>
              </a:rPr>
              <a:t>!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F6C7E94-F0E6-D42D-F7A8-ACECDCEDAF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60" y="1576691"/>
            <a:ext cx="5736298" cy="3422763"/>
          </a:xfrm>
          <a:prstGeom prst="rect">
            <a:avLst/>
          </a:prstGeom>
          <a:effectLst>
            <a:outerShdw blurRad="127000" dist="3429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Google Shape;142;p5">
            <a:extLst>
              <a:ext uri="{FF2B5EF4-FFF2-40B4-BE49-F238E27FC236}">
                <a16:creationId xmlns:a16="http://schemas.microsoft.com/office/drawing/2014/main" id="{F0E76D07-63F0-95E7-82F9-6A0E55C13776}"/>
              </a:ext>
            </a:extLst>
          </p:cNvPr>
          <p:cNvSpPr txBox="1"/>
          <p:nvPr/>
        </p:nvSpPr>
        <p:spPr>
          <a:xfrm>
            <a:off x="1085989" y="2330906"/>
            <a:ext cx="3741532" cy="182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dirty="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rPr>
              <a:t>Public Wi-Fi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is great for </a:t>
            </a:r>
            <a:r>
              <a:rPr lang="en-US" sz="3600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browsing the internet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3600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checking maps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or </a:t>
            </a:r>
            <a:r>
              <a:rPr lang="en-US" sz="3600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watching videos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. 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F80F13E-D873-3E57-E943-22979C1710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66727" y="1202753"/>
            <a:ext cx="7143213" cy="4262248"/>
          </a:xfrm>
          <a:prstGeom prst="rect">
            <a:avLst/>
          </a:prstGeom>
          <a:effectLst>
            <a:outerShdw blurRad="127000" dist="3429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3" name="Google Shape;142;p5">
            <a:extLst>
              <a:ext uri="{FF2B5EF4-FFF2-40B4-BE49-F238E27FC236}">
                <a16:creationId xmlns:a16="http://schemas.microsoft.com/office/drawing/2014/main" id="{2B2AD55A-A656-690B-5FB5-23F3637B645E}"/>
              </a:ext>
            </a:extLst>
          </p:cNvPr>
          <p:cNvSpPr txBox="1"/>
          <p:nvPr/>
        </p:nvSpPr>
        <p:spPr>
          <a:xfrm>
            <a:off x="5957564" y="1956782"/>
            <a:ext cx="5160448" cy="2875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For </a:t>
            </a:r>
            <a:r>
              <a:rPr lang="en-US" sz="3600" b="1" dirty="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rPr>
              <a:t>personal things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like </a:t>
            </a:r>
            <a:r>
              <a:rPr lang="en-US" sz="3600" b="1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online banking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or </a:t>
            </a:r>
            <a:r>
              <a:rPr lang="en-US" sz="3600" b="1" i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accessing medical information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, it’s better to wait to use your </a:t>
            </a:r>
            <a:r>
              <a:rPr lang="en-US" sz="3600" b="1" dirty="0">
                <a:solidFill>
                  <a:schemeClr val="accent5"/>
                </a:solidFill>
                <a:latin typeface="+mn-lt"/>
                <a:ea typeface="Arial"/>
                <a:cs typeface="Arial"/>
                <a:sym typeface="Arial"/>
              </a:rPr>
              <a:t>home Wi-Fi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b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or to use </a:t>
            </a:r>
            <a:r>
              <a:rPr lang="en-US" sz="3600" b="1" dirty="0">
                <a:solidFill>
                  <a:schemeClr val="accent3"/>
                </a:solidFill>
                <a:latin typeface="+mn-lt"/>
                <a:ea typeface="Arial"/>
                <a:cs typeface="Arial"/>
                <a:sym typeface="Arial"/>
              </a:rPr>
              <a:t>cellular data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8A4BE8-BB03-B018-84F4-387317B87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555" y="3917226"/>
            <a:ext cx="2557803" cy="3095552"/>
          </a:xfrm>
          <a:prstGeom prst="rect">
            <a:avLst/>
          </a:prstGeom>
          <a:effectLst>
            <a:outerShdw blurRad="76200" dist="241300" dir="600000" algn="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918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C4C23B80-3D8F-197B-14A6-33D595458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36FD8A-7C5A-9807-3D82-87C5F317F277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095286-1A47-194B-8046-42A02EDEFAD8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7142DB-E566-328D-B5B9-73FDC5D547BD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1DFBD1C-746A-4BF1-8D42-9C1C2AABF54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63C42FCF-691C-9889-449F-420B1BF8B78C}"/>
              </a:ext>
            </a:extLst>
          </p:cNvPr>
          <p:cNvSpPr txBox="1">
            <a:spLocks/>
          </p:cNvSpPr>
          <p:nvPr/>
        </p:nvSpPr>
        <p:spPr>
          <a:xfrm>
            <a:off x="1013877" y="323085"/>
            <a:ext cx="5034641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2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r"/>
            <a:r>
              <a:rPr lang="en-US" sz="4000" b="1" dirty="0">
                <a:solidFill>
                  <a:schemeClr val="bg1"/>
                </a:solidFill>
              </a:rPr>
              <a:t>What is Cellular Data?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E40F8FD0-3376-C7B6-C858-BCB69DEE606A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2" name="Google Shape;132;p5">
            <a:extLst>
              <a:ext uri="{FF2B5EF4-FFF2-40B4-BE49-F238E27FC236}">
                <a16:creationId xmlns:a16="http://schemas.microsoft.com/office/drawing/2014/main" id="{90E45939-C493-F40F-6483-F637C7D80AD4}"/>
              </a:ext>
            </a:extLst>
          </p:cNvPr>
          <p:cNvSpPr txBox="1">
            <a:spLocks/>
          </p:cNvSpPr>
          <p:nvPr/>
        </p:nvSpPr>
        <p:spPr>
          <a:xfrm>
            <a:off x="594910" y="1758844"/>
            <a:ext cx="11093985" cy="426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accent1"/>
                </a:solidFill>
                <a:latin typeface="+mn-lt"/>
              </a:rPr>
              <a:t>Cellular Data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(Data) comes from a </a:t>
            </a:r>
            <a:r>
              <a:rPr lang="en-US" sz="3200" b="1" dirty="0">
                <a:solidFill>
                  <a:schemeClr val="tx1"/>
                </a:solidFill>
                <a:latin typeface="+mn-lt"/>
              </a:rPr>
              <a:t>phone plan you buy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from companies like </a:t>
            </a:r>
            <a:r>
              <a:rPr lang="en-US" sz="3200" b="1" dirty="0" err="1">
                <a:solidFill>
                  <a:schemeClr val="tx1"/>
                </a:solidFill>
                <a:latin typeface="+mn-lt"/>
              </a:rPr>
              <a:t>Koodo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3200" b="1" dirty="0">
                <a:solidFill>
                  <a:schemeClr val="tx1"/>
                </a:solidFill>
                <a:latin typeface="+mn-lt"/>
              </a:rPr>
              <a:t>Freedom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3200" b="1" dirty="0">
                <a:solidFill>
                  <a:schemeClr val="tx1"/>
                </a:solidFill>
                <a:latin typeface="+mn-lt"/>
              </a:rPr>
              <a:t>Rogers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sz="3200" b="1" dirty="0" err="1">
                <a:solidFill>
                  <a:schemeClr val="tx1"/>
                </a:solidFill>
                <a:latin typeface="+mn-lt"/>
              </a:rPr>
              <a:t>Telus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, etc.</a:t>
            </a:r>
          </a:p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accent1"/>
                </a:solidFill>
                <a:latin typeface="+mn-lt"/>
              </a:rPr>
              <a:t>Data connects you</a:t>
            </a:r>
            <a:r>
              <a:rPr lang="en-US" sz="3200" b="1" dirty="0">
                <a:solidFill>
                  <a:schemeClr val="tx1"/>
                </a:solidFill>
                <a:latin typeface="+mn-lt"/>
              </a:rPr>
              <a:t> to the internet </a:t>
            </a:r>
            <a:r>
              <a:rPr lang="en-US" sz="3200" b="1" i="1" dirty="0">
                <a:solidFill>
                  <a:schemeClr val="tx1"/>
                </a:solidFill>
                <a:latin typeface="+mn-lt"/>
              </a:rPr>
              <a:t>anywhere your phone has a signal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(cellular service). </a:t>
            </a:r>
          </a:p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  <a:latin typeface="+mn-lt"/>
              </a:rPr>
              <a:t>Data lets you </a:t>
            </a:r>
            <a:r>
              <a:rPr lang="en-US" sz="3200" b="1" dirty="0">
                <a:solidFill>
                  <a:schemeClr val="accent1"/>
                </a:solidFill>
                <a:latin typeface="+mn-lt"/>
              </a:rPr>
              <a:t>access the internet </a:t>
            </a:r>
            <a:r>
              <a:rPr lang="en-US" sz="3200" b="1" i="1" dirty="0">
                <a:solidFill>
                  <a:schemeClr val="tx1"/>
                </a:solidFill>
                <a:latin typeface="+mn-lt"/>
              </a:rPr>
              <a:t>without</a:t>
            </a:r>
            <a:r>
              <a:rPr lang="en-US" sz="3200" b="1" dirty="0">
                <a:solidFill>
                  <a:schemeClr val="tx1"/>
                </a:solidFill>
                <a:latin typeface="+mn-lt"/>
              </a:rPr>
              <a:t> using Wi-Fi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E0FEA00-23EE-D893-41BA-B3594D57C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7354" y="374322"/>
            <a:ext cx="726520" cy="54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24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7">
          <a:extLst>
            <a:ext uri="{FF2B5EF4-FFF2-40B4-BE49-F238E27FC236}">
              <a16:creationId xmlns:a16="http://schemas.microsoft.com/office/drawing/2014/main" id="{284213C7-C2BB-191C-B7BD-5DCFEC6AF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32;p5">
            <a:extLst>
              <a:ext uri="{FF2B5EF4-FFF2-40B4-BE49-F238E27FC236}">
                <a16:creationId xmlns:a16="http://schemas.microsoft.com/office/drawing/2014/main" id="{373B5B53-2200-1A61-2CFB-E41324721F5C}"/>
              </a:ext>
            </a:extLst>
          </p:cNvPr>
          <p:cNvSpPr txBox="1">
            <a:spLocks/>
          </p:cNvSpPr>
          <p:nvPr/>
        </p:nvSpPr>
        <p:spPr>
          <a:xfrm>
            <a:off x="594910" y="1758844"/>
            <a:ext cx="11093985" cy="4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tx1"/>
                </a:solidFill>
                <a:latin typeface="+mn-lt"/>
              </a:rPr>
              <a:t>Using </a:t>
            </a:r>
            <a:r>
              <a:rPr lang="en-US" sz="3200" b="1" dirty="0">
                <a:solidFill>
                  <a:schemeClr val="accent3"/>
                </a:solidFill>
                <a:latin typeface="+mn-lt"/>
              </a:rPr>
              <a:t>Google Maps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when you are out on the street </a:t>
            </a:r>
          </a:p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accent3"/>
                </a:solidFill>
                <a:latin typeface="+mn-lt"/>
              </a:rPr>
              <a:t>Checking your email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when you are taking the bus home</a:t>
            </a:r>
          </a:p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accent3"/>
                </a:solidFill>
                <a:latin typeface="+mn-lt"/>
              </a:rPr>
              <a:t>Searching for something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on the internet when you are out</a:t>
            </a:r>
          </a:p>
          <a:p>
            <a:pPr marL="482600" indent="-457200">
              <a:lnSpc>
                <a:spcPct val="150000"/>
              </a:lnSpc>
              <a:spcAft>
                <a:spcPts val="30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chemeClr val="accent3"/>
                </a:solidFill>
                <a:latin typeface="+mn-lt"/>
              </a:rPr>
              <a:t>Watching videos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or </a:t>
            </a:r>
            <a:r>
              <a:rPr lang="en-US" sz="3200" b="1" dirty="0">
                <a:solidFill>
                  <a:schemeClr val="accent3"/>
                </a:solidFill>
                <a:latin typeface="+mn-lt"/>
              </a:rPr>
              <a:t>searching online </a:t>
            </a:r>
            <a:r>
              <a:rPr lang="en-US" sz="3200" dirty="0">
                <a:solidFill>
                  <a:schemeClr val="tx1"/>
                </a:solidFill>
                <a:latin typeface="+mn-lt"/>
              </a:rPr>
              <a:t>on the go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D85CA3-F5FE-1E7E-7C33-4DD503A0DC25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7142E6-C8A1-05FB-12F6-AB5AEBEB5ACE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2CC5F94-DFF4-F0D3-85AF-AD4CD43612E2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6AFF53C-33AD-6B8A-9A51-FB1AD436BA19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4" name="Google Shape;110;p2">
            <a:extLst>
              <a:ext uri="{FF2B5EF4-FFF2-40B4-BE49-F238E27FC236}">
                <a16:creationId xmlns:a16="http://schemas.microsoft.com/office/drawing/2014/main" id="{31B4CF5C-F8D6-27D1-8D36-A570F43DA0C2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85000"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When Might You Use Data?</a:t>
            </a:r>
          </a:p>
        </p:txBody>
      </p:sp>
      <p:sp>
        <p:nvSpPr>
          <p:cNvPr id="15" name="Google Shape;110;p2">
            <a:extLst>
              <a:ext uri="{FF2B5EF4-FFF2-40B4-BE49-F238E27FC236}">
                <a16:creationId xmlns:a16="http://schemas.microsoft.com/office/drawing/2014/main" id="{B6718BC7-38B7-7ADF-E341-D06EAF8D01FD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</p:spTree>
    <p:extLst>
      <p:ext uri="{BB962C8B-B14F-4D97-AF65-F5344CB8AC3E}">
        <p14:creationId xmlns:p14="http://schemas.microsoft.com/office/powerpoint/2010/main" val="1260428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2863DBE-6752-3FE3-91AC-840516A43B4B}"/>
              </a:ext>
            </a:extLst>
          </p:cNvPr>
          <p:cNvSpPr/>
          <p:nvPr/>
        </p:nvSpPr>
        <p:spPr>
          <a:xfrm>
            <a:off x="6955215" y="1971417"/>
            <a:ext cx="4377824" cy="68133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63500" dir="54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B1AA042-DF2E-579B-B2BC-C2D2B3767389}"/>
              </a:ext>
            </a:extLst>
          </p:cNvPr>
          <p:cNvSpPr/>
          <p:nvPr/>
        </p:nvSpPr>
        <p:spPr>
          <a:xfrm>
            <a:off x="858961" y="1971417"/>
            <a:ext cx="437782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63500" dir="54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B37C82-01E0-9B62-FCC2-110C355F1282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68056329-B6BA-18C1-F714-EC45446B78CB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A768C9-903C-10C9-407E-4ED36F255A9A}"/>
              </a:ext>
            </a:extLst>
          </p:cNvPr>
          <p:cNvGrpSpPr/>
          <p:nvPr/>
        </p:nvGrpSpPr>
        <p:grpSpPr>
          <a:xfrm>
            <a:off x="1068636" y="190499"/>
            <a:ext cx="10054728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B45A4C8-4F88-C746-DDF9-F68558CCB29C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B6CDB84-FE6E-D95A-F8CC-70A9BF818106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165AE49C-CE7B-1F7A-BE5F-8DE398D49B21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8FB1E9C-4E66-EC4B-5C48-6271A59FD856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4F4D41B-0D66-F4C2-0E82-D029280E224D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57F98AF8-1E29-6208-3989-8E9E69F6A3D3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6" name="Google Shape;145;p7">
            <a:extLst>
              <a:ext uri="{FF2B5EF4-FFF2-40B4-BE49-F238E27FC236}">
                <a16:creationId xmlns:a16="http://schemas.microsoft.com/office/drawing/2014/main" id="{6362D439-DE5D-2D57-12AF-C888D51602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Wi-Fi vs.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Data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: </a:t>
            </a:r>
            <a:r>
              <a:rPr lang="en-US" b="0" dirty="0">
                <a:solidFill>
                  <a:schemeClr val="bg1"/>
                </a:solidFill>
                <a:latin typeface="Argent CF" panose="00000800000000000000" pitchFamily="50" charset="0"/>
              </a:rPr>
              <a:t>Quick Comparison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25" name="Google Shape;183;p12">
            <a:extLst>
              <a:ext uri="{FF2B5EF4-FFF2-40B4-BE49-F238E27FC236}">
                <a16:creationId xmlns:a16="http://schemas.microsoft.com/office/drawing/2014/main" id="{16393005-68DE-A12A-987F-1F99D6851D26}"/>
              </a:ext>
            </a:extLst>
          </p:cNvPr>
          <p:cNvSpPr txBox="1">
            <a:spLocks/>
          </p:cNvSpPr>
          <p:nvPr/>
        </p:nvSpPr>
        <p:spPr>
          <a:xfrm>
            <a:off x="579581" y="2899764"/>
            <a:ext cx="5249719" cy="36328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-457200">
              <a:spcBef>
                <a:spcPts val="0"/>
              </a:spcBef>
              <a:buClr>
                <a:srgbClr val="EDA71D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Can access at </a:t>
            </a:r>
            <a:r>
              <a:rPr lang="en-US" sz="3100" b="1" dirty="0"/>
              <a:t>home</a:t>
            </a:r>
            <a:r>
              <a:rPr lang="en-US" sz="3100" dirty="0"/>
              <a:t> </a:t>
            </a:r>
            <a:r>
              <a:rPr lang="en-US" sz="3100" i="1" dirty="0"/>
              <a:t>or</a:t>
            </a:r>
            <a:r>
              <a:rPr lang="en-US" sz="3100" dirty="0"/>
              <a:t> in </a:t>
            </a:r>
            <a:r>
              <a:rPr lang="en-US" sz="3100" b="1" dirty="0"/>
              <a:t>public spaces</a:t>
            </a:r>
          </a:p>
          <a:p>
            <a:pPr lvl="0" indent="-457200">
              <a:spcBef>
                <a:spcPts val="0"/>
              </a:spcBef>
              <a:buClr>
                <a:srgbClr val="EDA71D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Works</a:t>
            </a:r>
            <a:r>
              <a:rPr lang="en-US" sz="3100" b="1" dirty="0"/>
              <a:t> only where </a:t>
            </a:r>
            <a:r>
              <a:rPr lang="en-US" sz="3100" dirty="0"/>
              <a:t>there is </a:t>
            </a:r>
            <a:br>
              <a:rPr lang="en-US" sz="3100" dirty="0"/>
            </a:br>
            <a:r>
              <a:rPr lang="en-US" sz="3100" b="1" dirty="0"/>
              <a:t>Wi-Fi is available</a:t>
            </a:r>
          </a:p>
          <a:p>
            <a:pPr lvl="0" indent="-457200">
              <a:spcBef>
                <a:spcPts val="0"/>
              </a:spcBef>
              <a:buClr>
                <a:srgbClr val="EDA71D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Best for </a:t>
            </a:r>
            <a:r>
              <a:rPr lang="en-US" sz="3100" b="1" dirty="0"/>
              <a:t>watching videos </a:t>
            </a:r>
            <a:r>
              <a:rPr lang="en-US" sz="3100" dirty="0"/>
              <a:t>&amp; </a:t>
            </a:r>
            <a:r>
              <a:rPr lang="en-US" sz="3100" b="1" dirty="0"/>
              <a:t>downloading </a:t>
            </a:r>
            <a:r>
              <a:rPr lang="en-US" b="1" dirty="0"/>
              <a:t>files</a:t>
            </a:r>
          </a:p>
        </p:txBody>
      </p:sp>
      <p:sp>
        <p:nvSpPr>
          <p:cNvPr id="27" name="Google Shape;183;p12">
            <a:extLst>
              <a:ext uri="{FF2B5EF4-FFF2-40B4-BE49-F238E27FC236}">
                <a16:creationId xmlns:a16="http://schemas.microsoft.com/office/drawing/2014/main" id="{463FD6F7-A24B-8819-416A-7C69DF1E4FB2}"/>
              </a:ext>
            </a:extLst>
          </p:cNvPr>
          <p:cNvSpPr txBox="1">
            <a:spLocks/>
          </p:cNvSpPr>
          <p:nvPr/>
        </p:nvSpPr>
        <p:spPr>
          <a:xfrm>
            <a:off x="6703067" y="2890589"/>
            <a:ext cx="5249719" cy="363280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-4572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Part of your </a:t>
            </a:r>
            <a:r>
              <a:rPr lang="en-US" sz="3100" b="1" dirty="0"/>
              <a:t>phone plan </a:t>
            </a:r>
            <a:br>
              <a:rPr lang="en-US" sz="3100" dirty="0"/>
            </a:br>
            <a:r>
              <a:rPr lang="en-US" sz="3100" dirty="0"/>
              <a:t>(limited amount)</a:t>
            </a:r>
          </a:p>
          <a:p>
            <a:pPr lvl="0" indent="-4572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Works </a:t>
            </a:r>
            <a:r>
              <a:rPr lang="en-US" sz="3100" b="1" i="1" dirty="0"/>
              <a:t>almost</a:t>
            </a:r>
            <a:r>
              <a:rPr lang="en-US" sz="3100" b="1" dirty="0"/>
              <a:t> anywhere </a:t>
            </a:r>
            <a:br>
              <a:rPr lang="en-US" sz="3100" dirty="0"/>
            </a:br>
            <a:r>
              <a:rPr lang="en-US" sz="3100" dirty="0"/>
              <a:t>(spotty in rural areas)</a:t>
            </a:r>
          </a:p>
          <a:p>
            <a:pPr lvl="0" indent="-457200"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en-US" sz="3100" dirty="0"/>
              <a:t>Good for </a:t>
            </a:r>
            <a:r>
              <a:rPr lang="en-US" sz="3100" b="1" dirty="0"/>
              <a:t>quick internet tasks </a:t>
            </a:r>
            <a:br>
              <a:rPr lang="en-US" sz="3100" dirty="0"/>
            </a:br>
            <a:r>
              <a:rPr lang="en-US" sz="3100" dirty="0"/>
              <a:t>on the go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7505A53-1AD5-FB52-C48F-8E4312AD971C}"/>
              </a:ext>
            </a:extLst>
          </p:cNvPr>
          <p:cNvCxnSpPr/>
          <p:nvPr/>
        </p:nvCxnSpPr>
        <p:spPr>
          <a:xfrm>
            <a:off x="6095873" y="1971417"/>
            <a:ext cx="0" cy="4670683"/>
          </a:xfrm>
          <a:prstGeom prst="line">
            <a:avLst/>
          </a:prstGeom>
          <a:ln w="19050">
            <a:solidFill>
              <a:schemeClr val="tx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8AD45FD-147B-03D7-89C3-5625562C0EC1}"/>
              </a:ext>
            </a:extLst>
          </p:cNvPr>
          <p:cNvSpPr txBox="1"/>
          <p:nvPr/>
        </p:nvSpPr>
        <p:spPr>
          <a:xfrm>
            <a:off x="1600201" y="2006420"/>
            <a:ext cx="2700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—</a:t>
            </a:r>
            <a:r>
              <a:rPr lang="en-US" sz="3600" b="1" spc="-150" dirty="0">
                <a:solidFill>
                  <a:schemeClr val="tx1"/>
                </a:solidFill>
                <a:latin typeface="Argent CF" panose="00000500000000000000" pitchFamily="50" charset="0"/>
              </a:rPr>
              <a:t> Wi-Fi </a:t>
            </a:r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—</a:t>
            </a:r>
            <a:endParaRPr lang="en-CA" sz="3600" dirty="0">
              <a:solidFill>
                <a:schemeClr val="accent3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47DA17-A3F8-257B-2017-E9C23F228075}"/>
              </a:ext>
            </a:extLst>
          </p:cNvPr>
          <p:cNvSpPr txBox="1"/>
          <p:nvPr/>
        </p:nvSpPr>
        <p:spPr>
          <a:xfrm>
            <a:off x="7988300" y="2006420"/>
            <a:ext cx="231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accent1"/>
                </a:solidFill>
                <a:latin typeface="Argent CF" panose="00000500000000000000" pitchFamily="50" charset="0"/>
              </a:rPr>
              <a:t>—</a:t>
            </a:r>
            <a:r>
              <a:rPr lang="en-US" sz="3600" b="1" spc="-150" dirty="0">
                <a:solidFill>
                  <a:schemeClr val="tx1"/>
                </a:solidFill>
                <a:latin typeface="Argent CF" panose="00000500000000000000" pitchFamily="50" charset="0"/>
              </a:rPr>
              <a:t> Data </a:t>
            </a:r>
            <a:r>
              <a:rPr lang="en-US" sz="3600" b="1" spc="-150" dirty="0">
                <a:solidFill>
                  <a:schemeClr val="accent1"/>
                </a:solidFill>
                <a:latin typeface="Argent CF" panose="00000500000000000000" pitchFamily="50" charset="0"/>
              </a:rPr>
              <a:t>—</a:t>
            </a:r>
            <a:endParaRPr lang="en-CA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27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8">
            <a:extLst>
              <a:ext uri="{FF2B5EF4-FFF2-40B4-BE49-F238E27FC236}">
                <a16:creationId xmlns:a16="http://schemas.microsoft.com/office/drawing/2014/main" id="{4848DAB8-B48C-F6D3-F40E-DD58489736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0300" y="846477"/>
            <a:ext cx="7391400" cy="93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  <a:t>Let’s Practice: </a:t>
            </a:r>
            <a:b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</a:br>
            <a:r>
              <a:rPr lang="en-US" b="1" dirty="0">
                <a:solidFill>
                  <a:srgbClr val="B4F3E2"/>
                </a:solidFill>
                <a:latin typeface="+mj-lt"/>
              </a:rPr>
              <a:t>Connecting 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to</a:t>
            </a:r>
            <a:r>
              <a:rPr lang="en-US" b="1" dirty="0">
                <a:solidFill>
                  <a:srgbClr val="B4F3E2"/>
                </a:solidFill>
                <a:latin typeface="+mj-lt"/>
              </a:rPr>
              <a:t> CAMH Wi-Fi</a:t>
            </a:r>
            <a:endParaRPr b="1" dirty="0">
              <a:solidFill>
                <a:srgbClr val="B4F3E2"/>
              </a:solidFill>
              <a:latin typeface="+mj-lt"/>
            </a:endParaRPr>
          </a:p>
        </p:txBody>
      </p:sp>
      <p:sp>
        <p:nvSpPr>
          <p:cNvPr id="6" name="Google Shape;154;p8">
            <a:extLst>
              <a:ext uri="{FF2B5EF4-FFF2-40B4-BE49-F238E27FC236}">
                <a16:creationId xmlns:a16="http://schemas.microsoft.com/office/drawing/2014/main" id="{278F5538-7526-DE0F-DF9F-CFF669E82FD6}"/>
              </a:ext>
            </a:extLst>
          </p:cNvPr>
          <p:cNvSpPr txBox="1">
            <a:spLocks/>
          </p:cNvSpPr>
          <p:nvPr/>
        </p:nvSpPr>
        <p:spPr>
          <a:xfrm>
            <a:off x="2565401" y="2082800"/>
            <a:ext cx="8712200" cy="4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Find the </a:t>
            </a:r>
            <a:r>
              <a:rPr lang="en-US" sz="2800" b="1" dirty="0">
                <a:solidFill>
                  <a:schemeClr val="accent4"/>
                </a:solidFill>
                <a:latin typeface="+mn-lt"/>
              </a:rPr>
              <a:t>settings app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on the tablet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Open </a:t>
            </a:r>
            <a:r>
              <a:rPr lang="en-US" sz="28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+mn-lt"/>
              </a:rPr>
              <a:t>settings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Tap </a:t>
            </a:r>
            <a:r>
              <a:rPr lang="en-US" sz="2800" b="1" dirty="0">
                <a:solidFill>
                  <a:schemeClr val="accent2"/>
                </a:solidFill>
                <a:latin typeface="+mn-lt"/>
              </a:rPr>
              <a:t>Wi-Fi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Choose </a:t>
            </a:r>
            <a:r>
              <a:rPr lang="en-US" sz="2800" b="1" i="1" dirty="0">
                <a:solidFill>
                  <a:schemeClr val="accent6"/>
                </a:solidFill>
                <a:latin typeface="+mn-lt"/>
              </a:rPr>
              <a:t>CAMH Guest Wi-Fi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Enter the </a:t>
            </a:r>
            <a:r>
              <a:rPr lang="en-US" sz="2800" b="1" dirty="0">
                <a:solidFill>
                  <a:srgbClr val="B4F3E2"/>
                </a:solidFill>
                <a:latin typeface="+mn-lt"/>
              </a:rPr>
              <a:t>Wi-Fi password</a:t>
            </a:r>
            <a:r>
              <a:rPr lang="en-US" sz="2800" dirty="0">
                <a:solidFill>
                  <a:srgbClr val="B4F3E2"/>
                </a:solidFill>
                <a:latin typeface="+mn-lt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(see whiteboard)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Tap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CONNECT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Try </a:t>
            </a:r>
            <a:r>
              <a:rPr lang="en-US" sz="2800" b="1" dirty="0">
                <a:solidFill>
                  <a:schemeClr val="accent4"/>
                </a:solidFill>
                <a:latin typeface="+mn-lt"/>
              </a:rPr>
              <a:t>visiting a webpage</a:t>
            </a:r>
            <a:r>
              <a:rPr lang="en-US" sz="2800" dirty="0">
                <a:solidFill>
                  <a:schemeClr val="accent4"/>
                </a:solidFill>
                <a:latin typeface="+mn-lt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to confirm it works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6523FF-8D88-E5E2-A141-8A093679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68" b="25609"/>
          <a:stretch>
            <a:fillRect/>
          </a:stretch>
        </p:blipFill>
        <p:spPr>
          <a:xfrm>
            <a:off x="0" y="4064000"/>
            <a:ext cx="3370150" cy="2794000"/>
          </a:xfrm>
          <a:prstGeom prst="rect">
            <a:avLst/>
          </a:prstGeom>
          <a:effectLst>
            <a:outerShdw blurRad="127000" dist="101600" dir="16200000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0838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33;p18">
            <a:extLst>
              <a:ext uri="{FF2B5EF4-FFF2-40B4-BE49-F238E27FC236}">
                <a16:creationId xmlns:a16="http://schemas.microsoft.com/office/drawing/2014/main" id="{33D4077B-9ADB-31A3-062C-C342BD6920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85950" y="2258750"/>
            <a:ext cx="8199431" cy="117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80000" lvl="0" indent="-180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When do you think you </a:t>
            </a:r>
            <a:br>
              <a:rPr lang="en-US" sz="3600" dirty="0">
                <a:solidFill>
                  <a:schemeClr val="bg1"/>
                </a:solidFill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+mn-lt"/>
              </a:rPr>
              <a:t>might choose to use </a:t>
            </a:r>
            <a:r>
              <a:rPr lang="en-US" sz="3600" b="1" dirty="0">
                <a:solidFill>
                  <a:schemeClr val="accent4"/>
                </a:solidFill>
                <a:latin typeface="+mn-lt"/>
              </a:rPr>
              <a:t>Wi-Fi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  <p:sp>
        <p:nvSpPr>
          <p:cNvPr id="5" name="Google Shape;153;p8">
            <a:extLst>
              <a:ext uri="{FF2B5EF4-FFF2-40B4-BE49-F238E27FC236}">
                <a16:creationId xmlns:a16="http://schemas.microsoft.com/office/drawing/2014/main" id="{8B1D6E9A-5CC0-51CE-6A2B-EDA56957CF49}"/>
              </a:ext>
            </a:extLst>
          </p:cNvPr>
          <p:cNvSpPr txBox="1">
            <a:spLocks/>
          </p:cNvSpPr>
          <p:nvPr/>
        </p:nvSpPr>
        <p:spPr>
          <a:xfrm>
            <a:off x="1885950" y="990600"/>
            <a:ext cx="8524875" cy="9378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Reflection: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Making Connections</a:t>
            </a:r>
          </a:p>
        </p:txBody>
      </p:sp>
      <p:sp>
        <p:nvSpPr>
          <p:cNvPr id="8" name="Google Shape;233;p18">
            <a:extLst>
              <a:ext uri="{FF2B5EF4-FFF2-40B4-BE49-F238E27FC236}">
                <a16:creationId xmlns:a16="http://schemas.microsoft.com/office/drawing/2014/main" id="{A5ECD3DD-DDA6-A90E-8372-562F23C2631B}"/>
              </a:ext>
            </a:extLst>
          </p:cNvPr>
          <p:cNvSpPr txBox="1">
            <a:spLocks/>
          </p:cNvSpPr>
          <p:nvPr/>
        </p:nvSpPr>
        <p:spPr>
          <a:xfrm>
            <a:off x="1885949" y="3616823"/>
            <a:ext cx="8199431" cy="117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000" indent="-180000" algn="ctr">
              <a:lnSpc>
                <a:spcPct val="100000"/>
              </a:lnSpc>
              <a:spcBef>
                <a:spcPts val="0"/>
              </a:spcBef>
            </a:pPr>
            <a:r>
              <a:rPr lang="en-US" sz="3600" dirty="0">
                <a:solidFill>
                  <a:schemeClr val="bg1"/>
                </a:solidFill>
                <a:latin typeface="+mn-lt"/>
              </a:rPr>
              <a:t>When do you think you </a:t>
            </a:r>
            <a:br>
              <a:rPr lang="en-US" sz="3600" dirty="0">
                <a:solidFill>
                  <a:schemeClr val="bg1"/>
                </a:solidFill>
                <a:latin typeface="+mn-lt"/>
              </a:rPr>
            </a:br>
            <a:r>
              <a:rPr lang="en-US" sz="3600" dirty="0">
                <a:solidFill>
                  <a:schemeClr val="bg1"/>
                </a:solidFill>
                <a:latin typeface="+mn-lt"/>
              </a:rPr>
              <a:t>might choose to use </a:t>
            </a:r>
            <a:r>
              <a:rPr lang="en-US" sz="3600" b="1" dirty="0">
                <a:solidFill>
                  <a:schemeClr val="accent2">
                    <a:lumMod val="90000"/>
                  </a:schemeClr>
                </a:solidFill>
                <a:latin typeface="+mn-lt"/>
              </a:rPr>
              <a:t>Data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?</a:t>
            </a:r>
          </a:p>
        </p:txBody>
      </p:sp>
      <p:sp>
        <p:nvSpPr>
          <p:cNvPr id="10" name="Google Shape;130;p5">
            <a:extLst>
              <a:ext uri="{FF2B5EF4-FFF2-40B4-BE49-F238E27FC236}">
                <a16:creationId xmlns:a16="http://schemas.microsoft.com/office/drawing/2014/main" id="{478C24DC-A1F6-8182-5B58-ED643739ADF4}"/>
              </a:ext>
            </a:extLst>
          </p:cNvPr>
          <p:cNvSpPr txBox="1">
            <a:spLocks/>
          </p:cNvSpPr>
          <p:nvPr/>
        </p:nvSpPr>
        <p:spPr>
          <a:xfrm>
            <a:off x="1479550" y="5073829"/>
            <a:ext cx="9232900" cy="652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800" spc="-150" dirty="0">
                <a:solidFill>
                  <a:schemeClr val="bg1"/>
                </a:solidFill>
                <a:latin typeface="Argent CF" panose="00000800000000000000" pitchFamily="50" charset="0"/>
              </a:rPr>
              <a:t>There’s really </a:t>
            </a:r>
            <a:r>
              <a:rPr lang="en-US" sz="2800" b="1" spc="-150" dirty="0">
                <a:solidFill>
                  <a:schemeClr val="tx2"/>
                </a:solidFill>
                <a:latin typeface="Argent CF" panose="00000800000000000000" pitchFamily="50" charset="0"/>
              </a:rPr>
              <a:t>no right answer</a:t>
            </a:r>
            <a:r>
              <a:rPr lang="en-US" sz="2800" spc="-150" dirty="0">
                <a:solidFill>
                  <a:schemeClr val="bg1"/>
                </a:solidFill>
                <a:latin typeface="Argent CF" panose="00000800000000000000" pitchFamily="50" charset="0"/>
              </a:rPr>
              <a:t>. It depends on where you are, what you’re doing, and what you have access to.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1A86187-76A7-BEC8-A6AF-D1BF17D90612}"/>
              </a:ext>
            </a:extLst>
          </p:cNvPr>
          <p:cNvCxnSpPr/>
          <p:nvPr/>
        </p:nvCxnSpPr>
        <p:spPr>
          <a:xfrm>
            <a:off x="2806700" y="3451860"/>
            <a:ext cx="65786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755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6B5077-7B1B-5A8F-5144-1EC14ACFA519}"/>
              </a:ext>
            </a:extLst>
          </p:cNvPr>
          <p:cNvSpPr/>
          <p:nvPr/>
        </p:nvSpPr>
        <p:spPr>
          <a:xfrm>
            <a:off x="1" y="3999604"/>
            <a:ext cx="12191999" cy="7690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0849583-E356-D859-5319-585BCC353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4409" y="5502029"/>
            <a:ext cx="1523181" cy="904948"/>
          </a:xfrm>
          <a:prstGeom prst="rect">
            <a:avLst/>
          </a:prstGeom>
        </p:spPr>
      </p:pic>
      <p:sp>
        <p:nvSpPr>
          <p:cNvPr id="2" name="Google Shape;238;p19">
            <a:extLst>
              <a:ext uri="{FF2B5EF4-FFF2-40B4-BE49-F238E27FC236}">
                <a16:creationId xmlns:a16="http://schemas.microsoft.com/office/drawing/2014/main" id="{D3C1EA3E-E1D7-885B-B34C-4FE47FD0CD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203896" y="2503408"/>
            <a:ext cx="12205396" cy="15024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17000" b="1" spc="-300" dirty="0">
                <a:ln w="28575" cmpd="sng">
                  <a:solidFill>
                    <a:schemeClr val="tx1"/>
                  </a:solidFill>
                </a:ln>
                <a:solidFill>
                  <a:schemeClr val="bg2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Break</a:t>
            </a:r>
            <a:endParaRPr sz="17000" b="1" spc="-300" dirty="0">
              <a:ln w="28575" cmpd="sng">
                <a:solidFill>
                  <a:schemeClr val="tx1"/>
                </a:solidFill>
              </a:ln>
              <a:solidFill>
                <a:schemeClr val="bg2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6" name="Google Shape;240;p19">
            <a:extLst>
              <a:ext uri="{FF2B5EF4-FFF2-40B4-BE49-F238E27FC236}">
                <a16:creationId xmlns:a16="http://schemas.microsoft.com/office/drawing/2014/main" id="{60C51CBF-6D4D-597D-A74B-86D364EF0CD0}"/>
              </a:ext>
            </a:extLst>
          </p:cNvPr>
          <p:cNvSpPr txBox="1"/>
          <p:nvPr/>
        </p:nvSpPr>
        <p:spPr>
          <a:xfrm>
            <a:off x="787400" y="3885263"/>
            <a:ext cx="106426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9999" indent="-179999" algn="ctr">
              <a:lnSpc>
                <a:spcPct val="150000"/>
              </a:lnSpc>
              <a:buClrTx/>
              <a:buFontTx/>
              <a:buNone/>
            </a:pPr>
            <a:r>
              <a:rPr lang="en-US" sz="3200" kern="1200" dirty="0">
                <a:solidFill>
                  <a:srgbClr val="404040"/>
                </a:solidFill>
                <a:latin typeface="Sylexiad Serif Medium Regular"/>
                <a:ea typeface="+mn-ea"/>
                <a:cs typeface="+mn-cs"/>
              </a:rPr>
              <a:t>Take</a:t>
            </a:r>
            <a:r>
              <a:rPr lang="en-US" sz="3200" b="1" kern="1200" dirty="0">
                <a:solidFill>
                  <a:srgbClr val="D96500"/>
                </a:solidFill>
                <a:latin typeface="Sylexiad Serif Medium Regular"/>
                <a:ea typeface="+mn-ea"/>
                <a:cs typeface="+mn-cs"/>
              </a:rPr>
              <a:t> </a:t>
            </a:r>
            <a:r>
              <a:rPr lang="en-US" sz="3200" b="1" kern="1200" dirty="0">
                <a:solidFill>
                  <a:schemeClr val="bg2"/>
                </a:solidFill>
                <a:latin typeface="Sylexiad Serif Medium Regular"/>
                <a:ea typeface="+mn-ea"/>
                <a:cs typeface="+mn-cs"/>
              </a:rPr>
              <a:t>10 minutes</a:t>
            </a:r>
            <a:r>
              <a:rPr lang="en-US" sz="3200" kern="1200" dirty="0">
                <a:solidFill>
                  <a:schemeClr val="bg2"/>
                </a:solidFill>
                <a:latin typeface="Sylexiad Serif Medium Regular"/>
                <a:ea typeface="+mn-ea"/>
                <a:cs typeface="+mn-cs"/>
              </a:rPr>
              <a:t> </a:t>
            </a:r>
            <a:r>
              <a:rPr lang="en-US" sz="3200" kern="1200" dirty="0">
                <a:solidFill>
                  <a:srgbClr val="404040"/>
                </a:solidFill>
                <a:latin typeface="Sylexiad Serif Medium Regular"/>
                <a:ea typeface="+mn-ea"/>
                <a:cs typeface="+mn-cs"/>
              </a:rPr>
              <a:t>to stretch, get water, take care of yourself etc.</a:t>
            </a:r>
            <a:endParaRPr sz="3200" kern="1200" dirty="0">
              <a:solidFill>
                <a:srgbClr val="404040"/>
              </a:solidFill>
              <a:latin typeface="Sylexiad Serif Medium Regular"/>
              <a:ea typeface="+mn-ea"/>
              <a:cs typeface="+mn-cs"/>
            </a:endParaRPr>
          </a:p>
        </p:txBody>
      </p:sp>
      <p:pic>
        <p:nvPicPr>
          <p:cNvPr id="270" name="Google Shape;270;p18" title="DOORS-Mascot-Sleepin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0001" y="2102986"/>
            <a:ext cx="2341586" cy="1560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9"/>
          <p:cNvSpPr txBox="1"/>
          <p:nvPr/>
        </p:nvSpPr>
        <p:spPr>
          <a:xfrm>
            <a:off x="5486401" y="1544090"/>
            <a:ext cx="5905500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The </a:t>
            </a:r>
            <a:r>
              <a:rPr lang="en-US" sz="3800" b="1" dirty="0">
                <a:solidFill>
                  <a:schemeClr val="dk2"/>
                </a:solidFill>
                <a:latin typeface="+mn-lt"/>
                <a:ea typeface="Arial"/>
                <a:cs typeface="Arial"/>
                <a:sym typeface="Arial"/>
              </a:rPr>
              <a:t>Internet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is a </a:t>
            </a:r>
            <a:r>
              <a:rPr lang="en-US" sz="3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giant network 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of </a:t>
            </a:r>
            <a:r>
              <a:rPr lang="en-US" sz="3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connected computers 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that share information. </a:t>
            </a:r>
            <a:endParaRPr sz="3800"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8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When you </a:t>
            </a:r>
            <a:r>
              <a:rPr lang="en-US" sz="3800" i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look up a recipe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3800" i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watch a video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3800" i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check a map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b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or </a:t>
            </a:r>
            <a:r>
              <a:rPr lang="en-US" sz="3800" i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read the news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you’re </a:t>
            </a:r>
            <a:b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3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using the internet</a:t>
            </a:r>
            <a:r>
              <a:rPr lang="en-US" sz="3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.</a:t>
            </a:r>
            <a:endParaRPr sz="3800" dirty="0"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7F4F0-7271-D267-CFD9-80A80D592DB9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921FED1-5360-89C7-BAAD-4A3D291B7E20}"/>
              </a:ext>
            </a:extLst>
          </p:cNvPr>
          <p:cNvGrpSpPr/>
          <p:nvPr/>
        </p:nvGrpSpPr>
        <p:grpSpPr>
          <a:xfrm>
            <a:off x="0" y="190500"/>
            <a:ext cx="6836228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F5B0B83-8863-6EAC-9A4F-A65352395F36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9B91B8EB-7313-0F40-04DD-37A762C5A99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761B31C-6E93-EEED-5662-0E5247EB74F5}"/>
              </a:ext>
            </a:extLst>
          </p:cNvPr>
          <p:cNvSpPr txBox="1">
            <a:spLocks/>
          </p:cNvSpPr>
          <p:nvPr/>
        </p:nvSpPr>
        <p:spPr>
          <a:xfrm>
            <a:off x="334975" y="367732"/>
            <a:ext cx="5900572" cy="68194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What is the Internet?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4DFB916A-981D-E697-5129-205AA5E95634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3B6C8C-2B3C-E6FE-DA46-201079716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75" y="1568825"/>
            <a:ext cx="4338625" cy="474576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5CA6B913-8949-A651-8B5E-04A2E46C4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428246">
            <a:off x="3667125" y="2824163"/>
            <a:ext cx="205694" cy="20569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F39795B-A2B4-48E1-F8AF-18671B873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66561">
            <a:off x="3936093" y="2435905"/>
            <a:ext cx="388257" cy="38825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8DBC1B5-81C0-BBF8-24ED-BCC5193A16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42930">
            <a:off x="4516665" y="2015898"/>
            <a:ext cx="549502" cy="54950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BBD-BD76-835B-A8F4-810052AD7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7519C05-D85A-9DD5-3654-9660E57B49DA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4E34C800-2514-D9BE-0019-8264481F6E7F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5AD96A9-6990-8F7B-287D-4D8A21D8E5A2}"/>
              </a:ext>
            </a:extLst>
          </p:cNvPr>
          <p:cNvGrpSpPr/>
          <p:nvPr/>
        </p:nvGrpSpPr>
        <p:grpSpPr>
          <a:xfrm>
            <a:off x="1068636" y="190499"/>
            <a:ext cx="10054728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0C5649D-F88D-7B31-30DE-678AD60BEAC5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10B55F2-544C-E246-97E7-DF729EE2CB30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8CEF3FC2-B679-3A90-7549-DF49AAECD0BE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5C0B2D9-7C20-E486-F8DA-C7FDEBBBBB79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2420084-1BDE-1A2F-6BAC-39D1AE67B450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12334048-E42E-1FC0-3E01-10A9BB0245FC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6" name="Google Shape;145;p7">
            <a:extLst>
              <a:ext uri="{FF2B5EF4-FFF2-40B4-BE49-F238E27FC236}">
                <a16:creationId xmlns:a16="http://schemas.microsoft.com/office/drawing/2014/main" id="{A543E788-EF29-0DBB-6FC9-9A3FC32187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What is an Internet Browser?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25" name="Google Shape;183;p12">
            <a:extLst>
              <a:ext uri="{FF2B5EF4-FFF2-40B4-BE49-F238E27FC236}">
                <a16:creationId xmlns:a16="http://schemas.microsoft.com/office/drawing/2014/main" id="{C1E7A019-F63B-6B64-06AE-E0E501315F7D}"/>
              </a:ext>
            </a:extLst>
          </p:cNvPr>
          <p:cNvSpPr txBox="1">
            <a:spLocks/>
          </p:cNvSpPr>
          <p:nvPr/>
        </p:nvSpPr>
        <p:spPr>
          <a:xfrm>
            <a:off x="457207" y="2159000"/>
            <a:ext cx="11277331" cy="43735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EDA71D"/>
              </a:buClr>
            </a:pPr>
            <a:r>
              <a:rPr lang="en-US" sz="3600" dirty="0"/>
              <a:t>An </a:t>
            </a:r>
            <a:r>
              <a:rPr lang="en-US" sz="3600" b="1" dirty="0"/>
              <a:t>Internet Browser </a:t>
            </a:r>
            <a:r>
              <a:rPr lang="en-US" sz="3600" dirty="0"/>
              <a:t>(Browser) is the tool that lets you </a:t>
            </a:r>
            <a:r>
              <a:rPr lang="en-US" sz="3600" b="1" dirty="0"/>
              <a:t>open</a:t>
            </a:r>
            <a:r>
              <a:rPr lang="en-US" sz="3600" dirty="0"/>
              <a:t> and </a:t>
            </a:r>
            <a:r>
              <a:rPr lang="en-US" sz="3600" b="1" dirty="0"/>
              <a:t>look</a:t>
            </a:r>
            <a:r>
              <a:rPr lang="en-US" sz="3600" dirty="0"/>
              <a:t> at </a:t>
            </a:r>
            <a:r>
              <a:rPr lang="en-US" sz="3600" b="1" dirty="0"/>
              <a:t>web pages on the internet</a:t>
            </a:r>
            <a:r>
              <a:rPr lang="en-US" sz="3600" dirty="0"/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EDA71D"/>
              </a:buClr>
            </a:pPr>
            <a:endParaRPr lang="en-US" sz="3600" dirty="0"/>
          </a:p>
          <a:p>
            <a:pPr marL="0" lvl="0" indent="0">
              <a:spcBef>
                <a:spcPts val="0"/>
              </a:spcBef>
              <a:buClr>
                <a:srgbClr val="EDA71D"/>
              </a:buClr>
            </a:pPr>
            <a:r>
              <a:rPr lang="en-US" sz="3600" b="1" dirty="0"/>
              <a:t>Think of it like a door </a:t>
            </a:r>
            <a:r>
              <a:rPr lang="en-US" sz="3600" dirty="0"/>
              <a:t>that helps you </a:t>
            </a:r>
            <a:r>
              <a:rPr lang="en-US" sz="3600" i="1" dirty="0"/>
              <a:t>enter different </a:t>
            </a:r>
            <a:br>
              <a:rPr lang="en-US" sz="3600" i="1" dirty="0"/>
            </a:br>
            <a:r>
              <a:rPr lang="en-US" sz="3600" i="1" dirty="0"/>
              <a:t>websites </a:t>
            </a:r>
            <a:r>
              <a:rPr lang="en-US" sz="3600" dirty="0"/>
              <a:t>and </a:t>
            </a:r>
            <a:r>
              <a:rPr lang="en-US" sz="3600" i="1" dirty="0"/>
              <a:t>view different webpages</a:t>
            </a:r>
            <a:r>
              <a:rPr lang="en-US" sz="3600" dirty="0"/>
              <a:t>.</a:t>
            </a:r>
          </a:p>
          <a:p>
            <a:pPr marL="0" lvl="0" indent="0">
              <a:spcBef>
                <a:spcPts val="0"/>
              </a:spcBef>
              <a:buClr>
                <a:srgbClr val="EDA71D"/>
              </a:buClr>
            </a:pPr>
            <a:endParaRPr lang="en-US" sz="3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A87AA2-D84D-3492-E195-F909707690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8069"/>
          <a:stretch>
            <a:fillRect/>
          </a:stretch>
        </p:blipFill>
        <p:spPr>
          <a:xfrm>
            <a:off x="8747261" y="4648201"/>
            <a:ext cx="3262051" cy="2209800"/>
          </a:xfrm>
          <a:prstGeom prst="rect">
            <a:avLst/>
          </a:prstGeom>
          <a:effectLst>
            <a:outerShdw blurRad="114300" dist="114300" algn="l" rotWithShape="0">
              <a:prstClr val="black">
                <a:alpha val="3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8267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70D3F-9160-A6AE-E683-4FAD3A3CA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A56B729-E034-CDCD-65F4-1DE70A373260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DBC0D092-CF3E-E564-5462-1F1E2E45E324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9AA26A7-4C80-DAFA-73B7-0E07455D17CA}"/>
              </a:ext>
            </a:extLst>
          </p:cNvPr>
          <p:cNvGrpSpPr/>
          <p:nvPr/>
        </p:nvGrpSpPr>
        <p:grpSpPr>
          <a:xfrm>
            <a:off x="1068636" y="190499"/>
            <a:ext cx="10054728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0CD0AF-D1D3-0A4C-45C9-B63EB7B8573B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AD3CE8F-5D96-105B-6D6F-E7AEB7C9AD63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521B5094-3FAD-51B9-654F-01B11ADC89BF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D4A0946-1B7E-FE32-591A-9AF406248DE9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53F9A2F-A815-9B4C-4528-4B6F77D8C5CE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D46005C0-2C89-7859-9100-ABB565D3E7FA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6" name="Google Shape;145;p7">
            <a:extLst>
              <a:ext uri="{FF2B5EF4-FFF2-40B4-BE49-F238E27FC236}">
                <a16:creationId xmlns:a16="http://schemas.microsoft.com/office/drawing/2014/main" id="{F79BC213-DAB1-18FF-4789-A7840EF032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What is an Internet Browser?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25" name="Google Shape;183;p12">
            <a:extLst>
              <a:ext uri="{FF2B5EF4-FFF2-40B4-BE49-F238E27FC236}">
                <a16:creationId xmlns:a16="http://schemas.microsoft.com/office/drawing/2014/main" id="{907D29E5-F817-1E82-F9F3-349F32184308}"/>
              </a:ext>
            </a:extLst>
          </p:cNvPr>
          <p:cNvSpPr txBox="1">
            <a:spLocks/>
          </p:cNvSpPr>
          <p:nvPr/>
        </p:nvSpPr>
        <p:spPr>
          <a:xfrm>
            <a:off x="457207" y="1943100"/>
            <a:ext cx="11277331" cy="1485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Clr>
                <a:srgbClr val="EDA71D"/>
              </a:buClr>
            </a:pPr>
            <a:r>
              <a:rPr lang="en-US" sz="3600" dirty="0"/>
              <a:t>Common internet browsers include:</a:t>
            </a:r>
          </a:p>
          <a:p>
            <a:pPr marL="0" lvl="0" indent="0">
              <a:spcBef>
                <a:spcPts val="0"/>
              </a:spcBef>
              <a:buClr>
                <a:srgbClr val="EDA71D"/>
              </a:buClr>
            </a:pPr>
            <a:endParaRPr lang="en-US" sz="3100" dirty="0"/>
          </a:p>
        </p:txBody>
      </p:sp>
      <p:sp>
        <p:nvSpPr>
          <p:cNvPr id="2" name="Google Shape;292;p21">
            <a:extLst>
              <a:ext uri="{FF2B5EF4-FFF2-40B4-BE49-F238E27FC236}">
                <a16:creationId xmlns:a16="http://schemas.microsoft.com/office/drawing/2014/main" id="{69D3F103-1B6B-E130-49D6-EF1BC57A630C}"/>
              </a:ext>
            </a:extLst>
          </p:cNvPr>
          <p:cNvSpPr txBox="1"/>
          <p:nvPr/>
        </p:nvSpPr>
        <p:spPr>
          <a:xfrm>
            <a:off x="2352592" y="3057991"/>
            <a:ext cx="3400508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Google Chrome: 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commonly used on android devices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the one used in DOORS Canada</a:t>
            </a:r>
            <a:endParaRPr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Google Shape;293;p21">
            <a:extLst>
              <a:ext uri="{FF2B5EF4-FFF2-40B4-BE49-F238E27FC236}">
                <a16:creationId xmlns:a16="http://schemas.microsoft.com/office/drawing/2014/main" id="{490E093E-3972-2697-8A2D-98F7B4E9B252}"/>
              </a:ext>
            </a:extLst>
          </p:cNvPr>
          <p:cNvSpPr txBox="1"/>
          <p:nvPr/>
        </p:nvSpPr>
        <p:spPr>
          <a:xfrm>
            <a:off x="2352592" y="4951975"/>
            <a:ext cx="35847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Safari: </a:t>
            </a:r>
            <a:endParaRPr sz="26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commonly used on Apple devices </a:t>
            </a: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Google Shape;294;p21">
            <a:extLst>
              <a:ext uri="{FF2B5EF4-FFF2-40B4-BE49-F238E27FC236}">
                <a16:creationId xmlns:a16="http://schemas.microsoft.com/office/drawing/2014/main" id="{D9AE3E20-62E5-6524-33C5-3EB5CF482555}"/>
              </a:ext>
            </a:extLst>
          </p:cNvPr>
          <p:cNvSpPr txBox="1"/>
          <p:nvPr/>
        </p:nvSpPr>
        <p:spPr>
          <a:xfrm>
            <a:off x="7985107" y="3057991"/>
            <a:ext cx="3584700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Microsoft Edge: </a:t>
            </a:r>
            <a:br>
              <a:rPr lang="en-US" sz="2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commonly used on Microsoft products</a:t>
            </a:r>
            <a:endParaRPr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Google Shape;295;p21">
            <a:extLst>
              <a:ext uri="{FF2B5EF4-FFF2-40B4-BE49-F238E27FC236}">
                <a16:creationId xmlns:a16="http://schemas.microsoft.com/office/drawing/2014/main" id="{D3A6A95C-38BD-5942-A942-1A6FFFFD7B14}"/>
              </a:ext>
            </a:extLst>
          </p:cNvPr>
          <p:cNvSpPr txBox="1"/>
          <p:nvPr/>
        </p:nvSpPr>
        <p:spPr>
          <a:xfrm>
            <a:off x="7985107" y="4951975"/>
            <a:ext cx="35847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Firefox: </a:t>
            </a:r>
            <a:endParaRPr sz="26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Another browser that can be downloaded.</a:t>
            </a:r>
            <a:endParaRPr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D366877-917C-0260-87FA-7338B3573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4621" y="3107891"/>
            <a:ext cx="1209124" cy="122938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1A7AA49-48B7-8AF8-7D06-A6EBAA34E1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79480" y="4289057"/>
            <a:ext cx="2997326" cy="231611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BBE756B-3FF2-7749-8737-109996EC3A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22418" y="2852019"/>
            <a:ext cx="1643009" cy="164300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6361880E-6B68-9C1B-9F8D-7AFE649B75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3415" y="4877217"/>
            <a:ext cx="1381016" cy="138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305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B5B51-2713-C87A-F5B7-BE2A17204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83DB39-32FF-E1E3-2D5C-7A3563F0CA31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B92A132C-62E9-32AC-24BF-6BFBA59CB678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5497606-325D-7606-338A-84D8D0100A6E}"/>
              </a:ext>
            </a:extLst>
          </p:cNvPr>
          <p:cNvGrpSpPr/>
          <p:nvPr/>
        </p:nvGrpSpPr>
        <p:grpSpPr>
          <a:xfrm>
            <a:off x="2031872" y="190499"/>
            <a:ext cx="8128000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6C94485-8B9B-8CF4-CAE1-89DE9CB708DD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9EB8AE9-09CF-E914-9653-69D3B9B69A31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BF3EA273-AEF6-A139-C80B-E340B83899ED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295EECC-4A9A-9D3E-E2A5-F4DA66A60072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EA04E39-8A9F-7D3A-24BC-D5F99E0F5BB9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3" name="Isosceles Triangle 12">
                <a:extLst>
                  <a:ext uri="{FF2B5EF4-FFF2-40B4-BE49-F238E27FC236}">
                    <a16:creationId xmlns:a16="http://schemas.microsoft.com/office/drawing/2014/main" id="{61C88EA6-7B62-C49B-057A-4A431A5C2C5E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6" name="Google Shape;145;p7">
            <a:extLst>
              <a:ext uri="{FF2B5EF4-FFF2-40B4-BE49-F238E27FC236}">
                <a16:creationId xmlns:a16="http://schemas.microsoft.com/office/drawing/2014/main" id="{145D27D3-C42E-43C7-217C-03B095359D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What is a Search Engine?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25" name="Google Shape;183;p12">
            <a:extLst>
              <a:ext uri="{FF2B5EF4-FFF2-40B4-BE49-F238E27FC236}">
                <a16:creationId xmlns:a16="http://schemas.microsoft.com/office/drawing/2014/main" id="{E66F827E-C959-B974-3742-F0C96FC4C088}"/>
              </a:ext>
            </a:extLst>
          </p:cNvPr>
          <p:cNvSpPr txBox="1">
            <a:spLocks/>
          </p:cNvSpPr>
          <p:nvPr/>
        </p:nvSpPr>
        <p:spPr>
          <a:xfrm>
            <a:off x="1046603" y="2159000"/>
            <a:ext cx="10098540" cy="43735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</a:pPr>
            <a:r>
              <a:rPr lang="en-US" sz="3600" dirty="0">
                <a:solidFill>
                  <a:schemeClr val="dk1"/>
                </a:solidFill>
                <a:ea typeface="Arial"/>
                <a:cs typeface="Arial"/>
              </a:rPr>
              <a:t>A </a:t>
            </a:r>
            <a:r>
              <a:rPr lang="en-US" sz="3600" b="1" dirty="0">
                <a:solidFill>
                  <a:schemeClr val="dk1"/>
                </a:solidFill>
                <a:ea typeface="Arial"/>
                <a:cs typeface="Arial"/>
              </a:rPr>
              <a:t>search engine</a:t>
            </a:r>
            <a:r>
              <a:rPr lang="en-US" sz="3600" dirty="0">
                <a:solidFill>
                  <a:schemeClr val="dk1"/>
                </a:solidFill>
                <a:ea typeface="Arial"/>
                <a:cs typeface="Arial"/>
              </a:rPr>
              <a:t> helps you </a:t>
            </a:r>
            <a:r>
              <a:rPr lang="en-US" sz="3600" b="1" dirty="0">
                <a:solidFill>
                  <a:schemeClr val="dk1"/>
                </a:solidFill>
                <a:ea typeface="Arial"/>
                <a:cs typeface="Arial"/>
              </a:rPr>
              <a:t>find information on the internet</a:t>
            </a:r>
            <a:r>
              <a:rPr lang="en-US" sz="3600" dirty="0">
                <a:solidFill>
                  <a:schemeClr val="dk1"/>
                </a:solidFill>
                <a:ea typeface="Arial"/>
                <a:cs typeface="Arial"/>
              </a:rPr>
              <a:t>.</a:t>
            </a:r>
            <a:endParaRPr lang="en-US" sz="3600" dirty="0"/>
          </a:p>
          <a:p>
            <a:pPr marL="0" lvl="0" indent="0">
              <a:spcBef>
                <a:spcPts val="0"/>
              </a:spcBef>
            </a:pPr>
            <a:endParaRPr lang="en-US" sz="3600" dirty="0">
              <a:solidFill>
                <a:schemeClr val="dk1"/>
              </a:solidFill>
              <a:ea typeface="Arial"/>
              <a:cs typeface="Arial"/>
            </a:endParaRPr>
          </a:p>
          <a:p>
            <a:pPr marL="0" lvl="0" indent="0">
              <a:spcBef>
                <a:spcPts val="0"/>
              </a:spcBef>
            </a:pPr>
            <a:r>
              <a:rPr lang="en-US" sz="3600" dirty="0"/>
              <a:t>When you type in something like </a:t>
            </a:r>
            <a:r>
              <a:rPr lang="en-US" sz="3600" i="1" dirty="0">
                <a:solidFill>
                  <a:schemeClr val="bg2"/>
                </a:solidFill>
              </a:rPr>
              <a:t>“Who invented pizza?”</a:t>
            </a:r>
            <a:r>
              <a:rPr lang="en-US" sz="3600" b="1" i="1" dirty="0">
                <a:solidFill>
                  <a:schemeClr val="bg2"/>
                </a:solidFill>
              </a:rPr>
              <a:t> </a:t>
            </a:r>
            <a:r>
              <a:rPr lang="en-US" sz="3600" dirty="0"/>
              <a:t>it </a:t>
            </a:r>
            <a:r>
              <a:rPr lang="en-US" sz="3600" b="1" dirty="0"/>
              <a:t>searches millions of websites </a:t>
            </a:r>
            <a:r>
              <a:rPr lang="en-US" sz="3600" dirty="0"/>
              <a:t>and brings back </a:t>
            </a:r>
            <a:r>
              <a:rPr lang="en-US" sz="3600" b="1" dirty="0"/>
              <a:t>the most relevant matches</a:t>
            </a:r>
            <a:r>
              <a:rPr lang="en-US" sz="36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0727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3" descr="A screenshot of a google search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21839" y="2910450"/>
            <a:ext cx="6305726" cy="2400657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071274-CC10-BDEF-3A02-64F8CB49FEFB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5" name="Google Shape;110;p2">
            <a:extLst>
              <a:ext uri="{FF2B5EF4-FFF2-40B4-BE49-F238E27FC236}">
                <a16:creationId xmlns:a16="http://schemas.microsoft.com/office/drawing/2014/main" id="{82774F01-F38F-7CE1-E46D-DF97AE3097C8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35E21C3-8408-EA66-FEE8-BF2E84BE7C3F}"/>
              </a:ext>
            </a:extLst>
          </p:cNvPr>
          <p:cNvGrpSpPr/>
          <p:nvPr/>
        </p:nvGrpSpPr>
        <p:grpSpPr>
          <a:xfrm>
            <a:off x="2031872" y="190499"/>
            <a:ext cx="8128000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9266A06-6F76-2DFA-A195-233D828A7049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8076B01-C96C-7E82-B301-A5E4159083F9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DA5B78E2-1AA2-B0E0-7AC7-6BBD69623A07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70A294-AF0C-5074-55B4-AD60CF13EF67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4B7FC6-9028-01E5-9A45-A5AE6EEC1A6C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47F928F4-A256-25AB-9706-46B3C8AF2944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3" name="Google Shape;145;p7">
            <a:extLst>
              <a:ext uri="{FF2B5EF4-FFF2-40B4-BE49-F238E27FC236}">
                <a16:creationId xmlns:a16="http://schemas.microsoft.com/office/drawing/2014/main" id="{C9BF17E2-34F7-9D9E-5669-720B59BDF9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What is a Search Engine?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15" name="Google Shape;183;p12">
            <a:extLst>
              <a:ext uri="{FF2B5EF4-FFF2-40B4-BE49-F238E27FC236}">
                <a16:creationId xmlns:a16="http://schemas.microsoft.com/office/drawing/2014/main" id="{316916E9-7692-4733-856C-2DC7CD9598EB}"/>
              </a:ext>
            </a:extLst>
          </p:cNvPr>
          <p:cNvSpPr txBox="1">
            <a:spLocks/>
          </p:cNvSpPr>
          <p:nvPr/>
        </p:nvSpPr>
        <p:spPr>
          <a:xfrm>
            <a:off x="1064435" y="2184401"/>
            <a:ext cx="10121900" cy="44831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50000"/>
              </a:lnSpc>
              <a:spcBef>
                <a:spcPts val="0"/>
              </a:spcBef>
            </a:pPr>
            <a:r>
              <a:rPr lang="en-US" sz="4000" dirty="0">
                <a:solidFill>
                  <a:schemeClr val="dk1"/>
                </a:solidFill>
                <a:ea typeface="Arial"/>
                <a:cs typeface="Arial"/>
              </a:rPr>
              <a:t>Examples of a search engine include:</a:t>
            </a:r>
            <a:br>
              <a:rPr lang="en-US" sz="4000" dirty="0">
                <a:solidFill>
                  <a:schemeClr val="dk1"/>
                </a:solidFill>
                <a:ea typeface="Arial"/>
                <a:cs typeface="Arial"/>
              </a:rPr>
            </a:br>
            <a:endParaRPr lang="en-US" sz="4000" dirty="0"/>
          </a:p>
          <a:p>
            <a:pPr marL="571500" lvl="0" indent="-571500"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Verdana Pro Cond" panose="020B0606030504040204" pitchFamily="34" charset="0"/>
              <a:buChar char="●"/>
            </a:pPr>
            <a:r>
              <a:rPr lang="en-US" sz="3600" b="1" dirty="0"/>
              <a:t>Google</a:t>
            </a:r>
          </a:p>
          <a:p>
            <a:pPr marL="571500" lvl="0" indent="-571500"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Verdana Pro Cond" panose="020B0606030504040204" pitchFamily="34" charset="0"/>
              <a:buChar char="●"/>
            </a:pPr>
            <a:r>
              <a:rPr lang="en-US" sz="3600" dirty="0"/>
              <a:t>Bing</a:t>
            </a:r>
          </a:p>
          <a:p>
            <a:pPr marL="571500" lvl="0" indent="-571500">
              <a:spcBef>
                <a:spcPts val="0"/>
              </a:spcBef>
              <a:buClr>
                <a:schemeClr val="accent2">
                  <a:lumMod val="50000"/>
                </a:schemeClr>
              </a:buClr>
              <a:buFont typeface="Verdana Pro Cond" panose="020B0606030504040204" pitchFamily="34" charset="0"/>
              <a:buChar char="●"/>
            </a:pPr>
            <a:r>
              <a:rPr lang="en-US" sz="3600" dirty="0"/>
              <a:t>DuckDuckGo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4"/>
          <p:cNvSpPr/>
          <p:nvPr/>
        </p:nvSpPr>
        <p:spPr>
          <a:xfrm>
            <a:off x="0" y="445478"/>
            <a:ext cx="12192000" cy="6297642"/>
          </a:xfrm>
          <a:prstGeom prst="rect">
            <a:avLst/>
          </a:prstGeom>
          <a:solidFill>
            <a:srgbClr val="FFFFFF">
              <a:alpha val="5176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24"/>
          <p:cNvSpPr txBox="1"/>
          <p:nvPr/>
        </p:nvSpPr>
        <p:spPr>
          <a:xfrm>
            <a:off x="1592980" y="3174069"/>
            <a:ext cx="4099283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chemeClr val="tx1"/>
                </a:solidFill>
                <a:latin typeface="+mj-lt"/>
              </a:rPr>
              <a:t>=</a:t>
            </a:r>
            <a:r>
              <a:rPr lang="en-US" sz="3400" b="1" dirty="0">
                <a:solidFill>
                  <a:schemeClr val="dk2"/>
                </a:solidFill>
                <a:latin typeface="+mj-lt"/>
              </a:rPr>
              <a:t> </a:t>
            </a:r>
            <a:r>
              <a:rPr lang="en-US" sz="3400" b="1" dirty="0">
                <a:solidFill>
                  <a:srgbClr val="306C56"/>
                </a:solidFill>
                <a:latin typeface="+mj-lt"/>
                <a:ea typeface="Arial"/>
                <a:cs typeface="Arial"/>
                <a:sym typeface="Arial"/>
              </a:rPr>
              <a:t>Secure</a:t>
            </a:r>
            <a:r>
              <a:rPr lang="en-US" sz="34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 Website</a:t>
            </a:r>
            <a:endParaRPr dirty="0">
              <a:latin typeface="+mj-lt"/>
            </a:endParaRPr>
          </a:p>
        </p:txBody>
      </p:sp>
      <p:cxnSp>
        <p:nvCxnSpPr>
          <p:cNvPr id="331" name="Google Shape;331;p24"/>
          <p:cNvCxnSpPr>
            <a:cxnSpLocks/>
          </p:cNvCxnSpPr>
          <p:nvPr/>
        </p:nvCxnSpPr>
        <p:spPr>
          <a:xfrm>
            <a:off x="6016353" y="2864386"/>
            <a:ext cx="0" cy="3778785"/>
          </a:xfrm>
          <a:prstGeom prst="straightConnector1">
            <a:avLst/>
          </a:prstGeom>
          <a:noFill/>
          <a:ln w="19050" cap="flat" cmpd="sng">
            <a:solidFill>
              <a:schemeClr val="bg2">
                <a:lumMod val="20000"/>
                <a:lumOff val="80000"/>
              </a:schemeClr>
            </a:solidFill>
            <a:prstDash val="lgDash"/>
            <a:miter lim="800000"/>
            <a:headEnd type="none" w="sm" len="sm"/>
            <a:tailEnd type="none" w="sm" len="sm"/>
          </a:ln>
        </p:spPr>
      </p:cxnSp>
      <p:sp>
        <p:nvSpPr>
          <p:cNvPr id="332" name="Google Shape;332;p24"/>
          <p:cNvSpPr txBox="1"/>
          <p:nvPr/>
        </p:nvSpPr>
        <p:spPr>
          <a:xfrm>
            <a:off x="640328" y="4209868"/>
            <a:ext cx="4961341" cy="18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32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Your </a:t>
            </a:r>
            <a:r>
              <a:rPr lang="en-US" sz="32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information</a:t>
            </a:r>
            <a:r>
              <a:rPr lang="en-US" sz="32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is </a:t>
            </a:r>
            <a:r>
              <a:rPr lang="en-US" sz="32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protected</a:t>
            </a:r>
            <a:r>
              <a:rPr lang="en-US" sz="32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3200" i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and</a:t>
            </a:r>
            <a:r>
              <a:rPr lang="en-US" sz="32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encrypted</a:t>
            </a:r>
            <a:endParaRPr sz="3200" b="1" dirty="0">
              <a:latin typeface="+mn-lt"/>
            </a:endParaRPr>
          </a:p>
          <a:p>
            <a:pPr marL="457200" marR="0" lvl="0" indent="-4572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32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Safe to enter personal info</a:t>
            </a:r>
            <a:endParaRPr sz="3200" b="1" dirty="0">
              <a:latin typeface="+mn-lt"/>
            </a:endParaRPr>
          </a:p>
        </p:txBody>
      </p:sp>
      <p:sp>
        <p:nvSpPr>
          <p:cNvPr id="333" name="Google Shape;333;p24"/>
          <p:cNvSpPr txBox="1"/>
          <p:nvPr/>
        </p:nvSpPr>
        <p:spPr>
          <a:xfrm>
            <a:off x="6670950" y="4220151"/>
            <a:ext cx="5186100" cy="204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Don’t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enter passwords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email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or </a:t>
            </a: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payment info</a:t>
            </a:r>
            <a:endParaRPr sz="2800" b="1" dirty="0">
              <a:latin typeface="+mn-lt"/>
            </a:endParaRPr>
          </a:p>
          <a:p>
            <a:pPr marL="457200" marR="0" lvl="0" indent="-457200" algn="l" rtl="0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Might be </a:t>
            </a: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okay to read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but </a:t>
            </a:r>
            <a:r>
              <a:rPr lang="en-US" sz="2800" b="1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not okay to share personal info</a:t>
            </a:r>
            <a:endParaRPr sz="2800" b="1" dirty="0"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817BC9-4502-FBCE-5DEE-71528B5AA1CB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5" name="Google Shape;110;p2">
            <a:extLst>
              <a:ext uri="{FF2B5EF4-FFF2-40B4-BE49-F238E27FC236}">
                <a16:creationId xmlns:a16="http://schemas.microsoft.com/office/drawing/2014/main" id="{52361633-BC31-961C-990A-754FABC6E0FA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15D0EA-F828-817D-4281-9461DDFE817F}"/>
              </a:ext>
            </a:extLst>
          </p:cNvPr>
          <p:cNvGrpSpPr/>
          <p:nvPr/>
        </p:nvGrpSpPr>
        <p:grpSpPr>
          <a:xfrm>
            <a:off x="1068636" y="190499"/>
            <a:ext cx="10054728" cy="907832"/>
            <a:chOff x="742950" y="190499"/>
            <a:chExt cx="10706100" cy="907832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4AB2D32-AC69-7C9A-EECE-BD4BE3659CD2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7C1DE6D-3EE9-F433-C106-6CB54F6D419C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Isosceles Triangle 11">
                <a:extLst>
                  <a:ext uri="{FF2B5EF4-FFF2-40B4-BE49-F238E27FC236}">
                    <a16:creationId xmlns:a16="http://schemas.microsoft.com/office/drawing/2014/main" id="{C47A1B7B-4442-4427-6780-BFDBC9FD109C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3BAA4D7-D0AB-C868-04A8-9628B7C3FB86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grpFill/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F54D4A1-F66E-8361-4F2E-B31EF858F978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5AE7FC3D-C3BE-8DCE-0807-86EBA0A544E3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3" name="Google Shape;145;p7">
            <a:extLst>
              <a:ext uri="{FF2B5EF4-FFF2-40B4-BE49-F238E27FC236}">
                <a16:creationId xmlns:a16="http://schemas.microsoft.com/office/drawing/2014/main" id="{224D231C-F58F-04FC-F6FD-4A74ABF541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What Does the Padlock Mean?</a:t>
            </a:r>
            <a:endParaRPr b="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494852-7675-B676-894B-F8446FEABA91}"/>
              </a:ext>
            </a:extLst>
          </p:cNvPr>
          <p:cNvSpPr/>
          <p:nvPr/>
        </p:nvSpPr>
        <p:spPr>
          <a:xfrm>
            <a:off x="0" y="1852420"/>
            <a:ext cx="12191996" cy="7854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Google Shape;130;p5">
            <a:extLst>
              <a:ext uri="{FF2B5EF4-FFF2-40B4-BE49-F238E27FC236}">
                <a16:creationId xmlns:a16="http://schemas.microsoft.com/office/drawing/2014/main" id="{D9239688-C7B4-BC78-391D-47A541858CC8}"/>
              </a:ext>
            </a:extLst>
          </p:cNvPr>
          <p:cNvSpPr txBox="1">
            <a:spLocks/>
          </p:cNvSpPr>
          <p:nvPr/>
        </p:nvSpPr>
        <p:spPr>
          <a:xfrm>
            <a:off x="209235" y="1972769"/>
            <a:ext cx="11773276" cy="57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2800" spc="-150" dirty="0">
                <a:solidFill>
                  <a:schemeClr val="tx1"/>
                </a:solidFill>
                <a:latin typeface="Argent CF" panose="00000800000000000000" pitchFamily="50" charset="0"/>
              </a:rPr>
              <a:t>When you </a:t>
            </a:r>
            <a:r>
              <a:rPr lang="en-US" sz="28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visit a website</a:t>
            </a:r>
            <a:r>
              <a:rPr lang="en-US" sz="2800" spc="-150" dirty="0">
                <a:solidFill>
                  <a:schemeClr val="tx1"/>
                </a:solidFill>
                <a:latin typeface="Argent CF" panose="00000800000000000000" pitchFamily="50" charset="0"/>
              </a:rPr>
              <a:t>, you might see </a:t>
            </a:r>
            <a:r>
              <a:rPr lang="en-US" sz="28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a small padlock </a:t>
            </a:r>
            <a:r>
              <a:rPr lang="en-US" sz="2800" spc="-150" dirty="0">
                <a:solidFill>
                  <a:schemeClr val="tx1"/>
                </a:solidFill>
                <a:latin typeface="Argent CF" panose="00000800000000000000" pitchFamily="50" charset="0"/>
              </a:rPr>
              <a:t>in the </a:t>
            </a:r>
            <a:r>
              <a:rPr lang="en-US" sz="2800" b="1" spc="-150" dirty="0">
                <a:solidFill>
                  <a:schemeClr val="tx1"/>
                </a:solidFill>
                <a:latin typeface="Argent CF" panose="00000800000000000000" pitchFamily="50" charset="0"/>
              </a:rPr>
              <a:t>address bar</a:t>
            </a:r>
            <a:r>
              <a:rPr lang="en-US" sz="2800" spc="-150" dirty="0">
                <a:solidFill>
                  <a:schemeClr val="tx1"/>
                </a:solidFill>
                <a:latin typeface="Argent CF" panose="00000800000000000000" pitchFamily="50" charset="0"/>
              </a:rPr>
              <a:t>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3A8AE80-B0BC-2374-904E-1A4743E3A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328" y="2948183"/>
            <a:ext cx="725783" cy="83522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5296461-AF68-590C-E0E8-E8C67043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9543" y="2948183"/>
            <a:ext cx="731223" cy="841486"/>
          </a:xfrm>
          <a:prstGeom prst="rect">
            <a:avLst/>
          </a:prstGeom>
        </p:spPr>
      </p:pic>
      <p:sp>
        <p:nvSpPr>
          <p:cNvPr id="20" name="Google Shape;327;p24">
            <a:extLst>
              <a:ext uri="{FF2B5EF4-FFF2-40B4-BE49-F238E27FC236}">
                <a16:creationId xmlns:a16="http://schemas.microsoft.com/office/drawing/2014/main" id="{BB89462F-99CD-0567-7CE5-9C65A158E3F3}"/>
              </a:ext>
            </a:extLst>
          </p:cNvPr>
          <p:cNvSpPr txBox="1"/>
          <p:nvPr/>
        </p:nvSpPr>
        <p:spPr>
          <a:xfrm>
            <a:off x="7613306" y="3174069"/>
            <a:ext cx="409531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chemeClr val="tx1"/>
                </a:solidFill>
                <a:latin typeface="+mj-lt"/>
              </a:rPr>
              <a:t>=</a:t>
            </a:r>
            <a:r>
              <a:rPr lang="en-US" sz="3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34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Unsecure</a:t>
            </a:r>
            <a:r>
              <a:rPr lang="en-US" sz="3400" b="1" dirty="0">
                <a:solidFill>
                  <a:srgbClr val="C0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400" b="1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Website</a:t>
            </a:r>
            <a:endParaRPr dirty="0"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173FE5-FF3C-B925-F9DA-8793DA7A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3;p8">
            <a:extLst>
              <a:ext uri="{FF2B5EF4-FFF2-40B4-BE49-F238E27FC236}">
                <a16:creationId xmlns:a16="http://schemas.microsoft.com/office/drawing/2014/main" id="{F88D2012-E0E7-C6B1-CB15-E38D741B0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00300" y="912579"/>
            <a:ext cx="7391400" cy="93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  <a:t>Let’s Practice: </a:t>
            </a:r>
            <a:br>
              <a:rPr lang="en-US" dirty="0">
                <a:solidFill>
                  <a:schemeClr val="bg1"/>
                </a:solidFill>
                <a:latin typeface="Argent CF" panose="00000800000000000000" pitchFamily="50" charset="0"/>
              </a:rPr>
            </a:br>
            <a:r>
              <a:rPr lang="en-US" b="1" dirty="0">
                <a:solidFill>
                  <a:schemeClr val="accent2"/>
                </a:solidFill>
                <a:latin typeface="+mj-lt"/>
              </a:rPr>
              <a:t>Searching the Internet</a:t>
            </a:r>
            <a:endParaRPr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Google Shape;154;p8">
            <a:extLst>
              <a:ext uri="{FF2B5EF4-FFF2-40B4-BE49-F238E27FC236}">
                <a16:creationId xmlns:a16="http://schemas.microsoft.com/office/drawing/2014/main" id="{9977220B-A6D4-5EBE-127F-E77AA3550889}"/>
              </a:ext>
            </a:extLst>
          </p:cNvPr>
          <p:cNvSpPr txBox="1">
            <a:spLocks/>
          </p:cNvSpPr>
          <p:nvPr/>
        </p:nvSpPr>
        <p:spPr>
          <a:xfrm>
            <a:off x="1545651" y="2148902"/>
            <a:ext cx="9100698" cy="4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Open the </a:t>
            </a:r>
            <a:r>
              <a:rPr lang="en-US" sz="2800" b="1" dirty="0">
                <a:solidFill>
                  <a:schemeClr val="accent4"/>
                </a:solidFill>
                <a:latin typeface="+mn-lt"/>
              </a:rPr>
              <a:t>Chrome App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(tap        browser icon)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Tap the</a:t>
            </a:r>
            <a:r>
              <a:rPr lang="en-US" sz="2800" dirty="0">
                <a:solidFill>
                  <a:srgbClr val="B4F3E2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search bar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Type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something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– or –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ask a question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and tap </a:t>
            </a:r>
            <a:r>
              <a:rPr lang="en-US" sz="2800" i="1" dirty="0">
                <a:solidFill>
                  <a:schemeClr val="bg1"/>
                </a:solidFill>
                <a:latin typeface="+mn-lt"/>
              </a:rPr>
              <a:t>“enter”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Tap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one of the website results 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that appears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Use the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back button if the website doesn’t have the information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you were looking for</a:t>
            </a:r>
          </a:p>
          <a:p>
            <a:pPr marL="539750" indent="-514350">
              <a:lnSpc>
                <a:spcPct val="125000"/>
              </a:lnSpc>
              <a:buClr>
                <a:srgbClr val="FFFFFF"/>
              </a:buClr>
              <a:buSzPts val="2000"/>
              <a:buFont typeface="+mj-lt"/>
              <a:buAutoNum type="arabicPeriod"/>
            </a:pPr>
            <a:r>
              <a:rPr lang="en-US" sz="2800" b="1" dirty="0">
                <a:solidFill>
                  <a:schemeClr val="accent2"/>
                </a:solidFill>
                <a:latin typeface="+mn-lt"/>
              </a:rPr>
              <a:t>Bookmark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 the page to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save it for later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9C19045-2597-C07B-7EF7-CEBA32EFD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1069" y="2238420"/>
            <a:ext cx="449621" cy="45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8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>
          <a:extLst>
            <a:ext uri="{FF2B5EF4-FFF2-40B4-BE49-F238E27FC236}">
              <a16:creationId xmlns:a16="http://schemas.microsoft.com/office/drawing/2014/main" id="{E2E42FAB-B9BF-47C5-A70D-B858A9DEB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A7E894-C3EE-FE2A-C10F-B3DBCDD4B624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0B3033B-95AD-E93B-6F40-664619A7B999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76BE81-F626-494C-599A-F1C3ED5E25CD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4A26F2FE-E5B3-9358-6F4A-6A5DC34387B8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9B941E9-60C8-D85E-BF37-A3ECEBE3C585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Today’s Achievements</a:t>
            </a:r>
          </a:p>
        </p:txBody>
      </p:sp>
      <p:sp>
        <p:nvSpPr>
          <p:cNvPr id="10" name="Google Shape;183;p12">
            <a:extLst>
              <a:ext uri="{FF2B5EF4-FFF2-40B4-BE49-F238E27FC236}">
                <a16:creationId xmlns:a16="http://schemas.microsoft.com/office/drawing/2014/main" id="{88AAAC8D-2FD9-4604-9F4B-3E566F33DC95}"/>
              </a:ext>
            </a:extLst>
          </p:cNvPr>
          <p:cNvSpPr txBox="1">
            <a:spLocks/>
          </p:cNvSpPr>
          <p:nvPr/>
        </p:nvSpPr>
        <p:spPr>
          <a:xfrm>
            <a:off x="334973" y="1435100"/>
            <a:ext cx="5052275" cy="163860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pc="-150" dirty="0">
                <a:solidFill>
                  <a:schemeClr val="bg2"/>
                </a:solidFill>
                <a:latin typeface="Argent CF" panose="00000500000000000000" pitchFamily="50" charset="0"/>
              </a:rPr>
              <a:t>Progress doesn’t have to be loud to be meaningful. What you practiced this week matters.</a:t>
            </a:r>
          </a:p>
        </p:txBody>
      </p:sp>
      <p:sp>
        <p:nvSpPr>
          <p:cNvPr id="2" name="Google Shape;110;p2">
            <a:extLst>
              <a:ext uri="{FF2B5EF4-FFF2-40B4-BE49-F238E27FC236}">
                <a16:creationId xmlns:a16="http://schemas.microsoft.com/office/drawing/2014/main" id="{4DFB916A-981D-E697-5129-205AA5E95634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C3AA1A-8885-38A7-392A-FE8B2EBC09E2}"/>
              </a:ext>
            </a:extLst>
          </p:cNvPr>
          <p:cNvSpPr txBox="1"/>
          <p:nvPr/>
        </p:nvSpPr>
        <p:spPr>
          <a:xfrm>
            <a:off x="397269" y="2897436"/>
            <a:ext cx="536455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1800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The internet is something many people use every day without thinking about it. Taking the time to understand it thoughtfully is a real investment in yourself.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D96500"/>
              </a:solidFill>
              <a:effectLst/>
              <a:uLnTx/>
              <a:uFillTx/>
              <a:latin typeface="+mn-lt"/>
              <a:cs typeface="Arial"/>
              <a:sym typeface="Arial"/>
            </a:endParaRPr>
          </a:p>
        </p:txBody>
      </p:sp>
      <p:sp>
        <p:nvSpPr>
          <p:cNvPr id="22" name="Google Shape;246;p20">
            <a:extLst>
              <a:ext uri="{FF2B5EF4-FFF2-40B4-BE49-F238E27FC236}">
                <a16:creationId xmlns:a16="http://schemas.microsoft.com/office/drawing/2014/main" id="{235A663A-AFE2-B78B-FA09-6912839F5E66}"/>
              </a:ext>
            </a:extLst>
          </p:cNvPr>
          <p:cNvSpPr txBox="1">
            <a:spLocks/>
          </p:cNvSpPr>
          <p:nvPr/>
        </p:nvSpPr>
        <p:spPr>
          <a:xfrm>
            <a:off x="6117939" y="1216485"/>
            <a:ext cx="5739088" cy="48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spcBef>
                <a:spcPts val="1500"/>
              </a:spcBef>
              <a:buSzPct val="100000"/>
            </a:pPr>
            <a:r>
              <a:rPr lang="en-US" sz="2600" dirty="0">
                <a:latin typeface="+mn-lt"/>
              </a:rPr>
              <a:t>Today, </a:t>
            </a:r>
            <a:r>
              <a:rPr lang="en-US" sz="2600" b="1" dirty="0">
                <a:latin typeface="+mn-lt"/>
              </a:rPr>
              <a:t>you achieved </a:t>
            </a:r>
            <a:r>
              <a:rPr lang="en-US" sz="2600" dirty="0">
                <a:latin typeface="+mn-lt"/>
              </a:rPr>
              <a:t>the following:</a:t>
            </a:r>
          </a:p>
          <a:p>
            <a:pPr indent="-381000">
              <a:spcBef>
                <a:spcPts val="1500"/>
              </a:spcBef>
              <a:buSzPct val="100000"/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Connected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to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 Wi-Fi</a:t>
            </a:r>
          </a:p>
          <a:p>
            <a:pPr indent="-381000">
              <a:spcBef>
                <a:spcPts val="1500"/>
              </a:spcBef>
              <a:buSzPct val="100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+mn-lt"/>
              </a:rPr>
              <a:t>Learned about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Wi-Fi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Cellular Data</a:t>
            </a:r>
          </a:p>
          <a:p>
            <a:pPr indent="-381000">
              <a:spcBef>
                <a:spcPts val="1500"/>
              </a:spcBef>
              <a:buSzPct val="100000"/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/>
                </a:solidFill>
                <a:latin typeface="+mn-lt"/>
              </a:rPr>
              <a:t>Learned about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the internet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search engines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, and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websites</a:t>
            </a:r>
          </a:p>
          <a:p>
            <a:pPr indent="-381000">
              <a:spcBef>
                <a:spcPts val="1500"/>
              </a:spcBef>
              <a:buSzPct val="100000"/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Searched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 the </a:t>
            </a:r>
            <a:r>
              <a:rPr lang="en-US" b="1" dirty="0">
                <a:solidFill>
                  <a:schemeClr val="accent1"/>
                </a:solidFill>
                <a:latin typeface="+mn-lt"/>
              </a:rPr>
              <a:t>internet</a:t>
            </a:r>
          </a:p>
          <a:p>
            <a:pPr marL="180000" indent="-1800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35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713A87-9381-AEF0-DCEB-5B76FDAE4874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CFDE6-B613-84FA-3994-0340832C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7198">
            <a:off x="251010" y="1432090"/>
            <a:ext cx="6242053" cy="37245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43DEF2-BE71-B0B5-0927-0C8C8144F7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259433">
            <a:off x="5606509" y="1566730"/>
            <a:ext cx="6242053" cy="37245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2" name="Google Shape;312;g3c6bb9c6c81_0_98"/>
          <p:cNvSpPr txBox="1"/>
          <p:nvPr/>
        </p:nvSpPr>
        <p:spPr>
          <a:xfrm rot="21357198">
            <a:off x="1219198" y="2279760"/>
            <a:ext cx="4361760" cy="2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What’s </a:t>
            </a:r>
            <a:r>
              <a:rPr lang="en-US" sz="3600" b="1" dirty="0">
                <a:solidFill>
                  <a:schemeClr val="bg2"/>
                </a:solidFill>
                <a:latin typeface="+mn-lt"/>
              </a:rPr>
              <a:t>one thing</a:t>
            </a:r>
            <a:r>
              <a:rPr lang="en-US" sz="3600" b="0" dirty="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bg2"/>
                </a:solidFill>
                <a:latin typeface="+mn-lt"/>
                <a:ea typeface="Arial"/>
                <a:cs typeface="Arial"/>
                <a:sym typeface="Arial"/>
              </a:rPr>
              <a:t>you</a:t>
            </a: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bg2"/>
                </a:solidFill>
                <a:latin typeface="+mn-lt"/>
              </a:rPr>
              <a:t>learned</a:t>
            </a: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today that </a:t>
            </a:r>
            <a:r>
              <a:rPr lang="en-US" sz="3600" b="1" dirty="0">
                <a:solidFill>
                  <a:schemeClr val="bg2"/>
                </a:solidFill>
                <a:latin typeface="+mn-lt"/>
              </a:rPr>
              <a:t>felt</a:t>
            </a: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bg2"/>
                </a:solidFill>
                <a:latin typeface="+mn-lt"/>
              </a:rPr>
              <a:t>new</a:t>
            </a: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or </a:t>
            </a:r>
            <a:r>
              <a:rPr lang="en-US" sz="3600" b="1" dirty="0">
                <a:solidFill>
                  <a:schemeClr val="bg2"/>
                </a:solidFill>
                <a:latin typeface="+mn-lt"/>
              </a:rPr>
              <a:t>surprising</a:t>
            </a:r>
            <a:r>
              <a:rPr lang="en-US" sz="3600" b="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?</a:t>
            </a:r>
            <a:endParaRPr sz="3600" b="1" dirty="0">
              <a:solidFill>
                <a:schemeClr val="accent3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477582-05C6-3754-2143-03532C68C9FD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solidFill>
            <a:schemeClr val="bg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FD0578-C53F-B7E1-03D9-6DC59DD7D33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833F4BA-E37E-5A40-9206-8E5B08A674B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Google Shape;110;p2">
            <a:extLst>
              <a:ext uri="{FF2B5EF4-FFF2-40B4-BE49-F238E27FC236}">
                <a16:creationId xmlns:a16="http://schemas.microsoft.com/office/drawing/2014/main" id="{9B6C2C05-BD0F-18B4-6B40-DBCECB2F6A91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Wrap-Up &amp; Reflection</a:t>
            </a:r>
          </a:p>
        </p:txBody>
      </p:sp>
      <p:sp>
        <p:nvSpPr>
          <p:cNvPr id="12" name="Google Shape;312;g3c6bb9c6c81_0_98">
            <a:extLst>
              <a:ext uri="{FF2B5EF4-FFF2-40B4-BE49-F238E27FC236}">
                <a16:creationId xmlns:a16="http://schemas.microsoft.com/office/drawing/2014/main" id="{DFC59CA0-FB92-8D4A-FDAA-2C75323EF733}"/>
              </a:ext>
            </a:extLst>
          </p:cNvPr>
          <p:cNvSpPr txBox="1"/>
          <p:nvPr/>
        </p:nvSpPr>
        <p:spPr>
          <a:xfrm rot="259433">
            <a:off x="6661905" y="2414400"/>
            <a:ext cx="4361760" cy="2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What’s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something </a:t>
            </a:r>
            <a:r>
              <a:rPr lang="en-US" sz="3600" b="1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you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learned</a:t>
            </a:r>
            <a:r>
              <a:rPr lang="en-US" sz="3600" b="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 today that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you want to practice more</a:t>
            </a:r>
            <a:r>
              <a:rPr lang="en-US" sz="3600" b="0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?</a:t>
            </a:r>
            <a:endParaRPr sz="36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02E16C-3C6A-47C5-77EB-14FD9106F209}"/>
              </a:ext>
            </a:extLst>
          </p:cNvPr>
          <p:cNvSpPr txBox="1"/>
          <p:nvPr/>
        </p:nvSpPr>
        <p:spPr>
          <a:xfrm>
            <a:off x="2021558" y="5291270"/>
            <a:ext cx="81488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bg2"/>
                </a:solidFill>
                <a:latin typeface="Argent CF" panose="00000500000000000000" pitchFamily="50" charset="0"/>
              </a:rPr>
              <a:t>Remember</a:t>
            </a:r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 </a:t>
            </a:r>
            <a:r>
              <a:rPr lang="en-US" sz="3600" spc="-150" dirty="0">
                <a:latin typeface="Argent CF" panose="00000500000000000000" pitchFamily="50" charset="0"/>
              </a:rPr>
              <a:t>— Learning technology </a:t>
            </a:r>
            <a:br>
              <a:rPr lang="en-US" sz="3600" spc="-150" dirty="0">
                <a:latin typeface="Argent CF" panose="00000500000000000000" pitchFamily="50" charset="0"/>
              </a:rPr>
            </a:br>
            <a:r>
              <a:rPr lang="en-US" sz="3600" spc="-150" dirty="0">
                <a:latin typeface="Argent CF" panose="00000500000000000000" pitchFamily="50" charset="0"/>
              </a:rPr>
              <a:t>takes time. </a:t>
            </a:r>
            <a:r>
              <a:rPr lang="en-US" sz="3600" b="1" spc="-150" dirty="0">
                <a:solidFill>
                  <a:schemeClr val="bg2"/>
                </a:solidFill>
                <a:latin typeface="Argent CF" panose="00000500000000000000" pitchFamily="50" charset="0"/>
              </a:rPr>
              <a:t>You’re doing great</a:t>
            </a:r>
            <a:r>
              <a:rPr lang="en-US" sz="3600" spc="-150" dirty="0">
                <a:latin typeface="Argent CF" panose="00000500000000000000" pitchFamily="50" charset="0"/>
              </a:rPr>
              <a:t>!</a:t>
            </a:r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 </a:t>
            </a:r>
            <a:endParaRPr lang="en-CA" sz="3600" dirty="0"/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2963CBAE-C8D3-2A45-C2DD-9C550A75DC6F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5EB80A-B22D-637A-7B25-08BA733A5C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576"/>
          <a:stretch>
            <a:fillRect/>
          </a:stretch>
        </p:blipFill>
        <p:spPr>
          <a:xfrm rot="16200000">
            <a:off x="-257736" y="232146"/>
            <a:ext cx="6667500" cy="65842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B565CC-990F-6FED-03BB-4762CD20247B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rgbClr val="F9E7E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82D5C9-B1FA-75D4-8764-94A38F687E5E}"/>
              </a:ext>
            </a:extLst>
          </p:cNvPr>
          <p:cNvGrpSpPr/>
          <p:nvPr/>
        </p:nvGrpSpPr>
        <p:grpSpPr>
          <a:xfrm>
            <a:off x="0" y="190500"/>
            <a:ext cx="4862456" cy="907831"/>
            <a:chOff x="0" y="190500"/>
            <a:chExt cx="5191125" cy="907831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E2868D-2D69-FE77-E8A8-8374C04E027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accent1"/>
                </a:solidFill>
              </a:endParaRPr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17B04A2-44CC-912C-DB80-B8E5B9CB0F7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accent1"/>
                </a:solidFill>
              </a:endParaRPr>
            </a:p>
          </p:txBody>
        </p:sp>
      </p:grpSp>
      <p:sp>
        <p:nvSpPr>
          <p:cNvPr id="6" name="Google Shape;110;p2">
            <a:extLst>
              <a:ext uri="{FF2B5EF4-FFF2-40B4-BE49-F238E27FC236}">
                <a16:creationId xmlns:a16="http://schemas.microsoft.com/office/drawing/2014/main" id="{43CA9FAF-A238-16DE-B730-205940D832AD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4527481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Looking Ahead</a:t>
            </a:r>
          </a:p>
        </p:txBody>
      </p:sp>
      <p:sp>
        <p:nvSpPr>
          <p:cNvPr id="8" name="Google Shape;183;p12">
            <a:extLst>
              <a:ext uri="{FF2B5EF4-FFF2-40B4-BE49-F238E27FC236}">
                <a16:creationId xmlns:a16="http://schemas.microsoft.com/office/drawing/2014/main" id="{BF2B4FF9-029D-84C8-5077-59A85C01FBEC}"/>
              </a:ext>
            </a:extLst>
          </p:cNvPr>
          <p:cNvSpPr txBox="1">
            <a:spLocks/>
          </p:cNvSpPr>
          <p:nvPr/>
        </p:nvSpPr>
        <p:spPr>
          <a:xfrm>
            <a:off x="720714" y="2787772"/>
            <a:ext cx="4710602" cy="3824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dirty="0"/>
              <a:t>Here is a look ahead at </a:t>
            </a:r>
            <a:r>
              <a:rPr lang="en-US" b="1" dirty="0">
                <a:solidFill>
                  <a:schemeClr val="accent1"/>
                </a:solidFill>
              </a:rPr>
              <a:t>Module 3</a:t>
            </a:r>
            <a:r>
              <a:rPr lang="en-US" dirty="0"/>
              <a:t>, where we will learn about:</a:t>
            </a: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Staying safe </a:t>
            </a:r>
            <a:r>
              <a:rPr lang="en-US" dirty="0"/>
              <a:t>online</a:t>
            </a:r>
            <a:endParaRPr lang="en-US" b="1" dirty="0"/>
          </a:p>
          <a:p>
            <a:pPr marL="342900" lvl="0" indent="-342900">
              <a:lnSpc>
                <a:spcPct val="200000"/>
              </a:lnSpc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dirty="0"/>
              <a:t> Creating </a:t>
            </a:r>
            <a:r>
              <a:rPr lang="en-US" b="1" dirty="0">
                <a:solidFill>
                  <a:schemeClr val="accent1"/>
                </a:solidFill>
              </a:rPr>
              <a:t>strong passwords</a:t>
            </a:r>
          </a:p>
          <a:p>
            <a:pPr marL="342900" lvl="0" indent="-342900">
              <a:lnSpc>
                <a:spcPct val="200000"/>
              </a:lnSpc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Spotting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internet scams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0012B5-8C0F-3189-122D-00561AEB2278}"/>
              </a:ext>
            </a:extLst>
          </p:cNvPr>
          <p:cNvSpPr txBox="1"/>
          <p:nvPr/>
        </p:nvSpPr>
        <p:spPr>
          <a:xfrm>
            <a:off x="950272" y="1895614"/>
            <a:ext cx="42514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accent1"/>
                </a:solidFill>
                <a:latin typeface="Argent CF" panose="00000500000000000000" pitchFamily="50" charset="0"/>
              </a:rPr>
              <a:t>Great work </a:t>
            </a:r>
            <a:r>
              <a:rPr lang="en-US" sz="3600" b="1" spc="-150" dirty="0">
                <a:solidFill>
                  <a:schemeClr val="tx1"/>
                </a:solidFill>
                <a:latin typeface="Argent CF" panose="00000500000000000000" pitchFamily="50" charset="0"/>
              </a:rPr>
              <a:t>today! 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10" name="Google Shape;110;p2">
            <a:extLst>
              <a:ext uri="{FF2B5EF4-FFF2-40B4-BE49-F238E27FC236}">
                <a16:creationId xmlns:a16="http://schemas.microsoft.com/office/drawing/2014/main" id="{53570CD4-6F47-B381-6E6F-F77F740A79BB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Three | </a:t>
            </a:r>
            <a:r>
              <a:rPr lang="en-US" sz="2000" b="1" spc="-50" dirty="0">
                <a:latin typeface="Argent CF" panose="00000500000000000000" pitchFamily="50" charset="0"/>
              </a:rPr>
              <a:t>Staying Safe Online</a:t>
            </a:r>
          </a:p>
        </p:txBody>
      </p:sp>
      <p:pic>
        <p:nvPicPr>
          <p:cNvPr id="11" name="Google Shape;324;p29" title="DOORS-Mascot-Great-Work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9284" y="2774447"/>
            <a:ext cx="4122418" cy="4122418"/>
          </a:xfrm>
          <a:prstGeom prst="rect">
            <a:avLst/>
          </a:prstGeom>
          <a:noFill/>
          <a:ln>
            <a:noFill/>
          </a:ln>
          <a:effectLst>
            <a:outerShdw blurRad="114300" dist="1143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13" name="Google Shape;325;p29"/>
          <p:cNvSpPr/>
          <p:nvPr/>
        </p:nvSpPr>
        <p:spPr>
          <a:xfrm>
            <a:off x="9039447" y="1332623"/>
            <a:ext cx="2814884" cy="2159586"/>
          </a:xfrm>
          <a:prstGeom prst="wedgeEllipseCallout">
            <a:avLst>
              <a:gd name="adj1" fmla="val -45697"/>
              <a:gd name="adj2" fmla="val 66610"/>
            </a:avLst>
          </a:prstGeom>
          <a:solidFill>
            <a:srgbClr val="F9E7EF"/>
          </a:solidFill>
          <a:ln w="22775" cap="flat" cmpd="sng">
            <a:noFill/>
            <a:prstDash val="solid"/>
            <a:round/>
            <a:headEnd type="none" w="sm" len="sm"/>
            <a:tailEnd type="none" w="sm" len="sm"/>
          </a:ln>
          <a:effectLst>
            <a:outerShdw blurRad="127000" dist="127000" dir="2700000" algn="tl" rotWithShape="0">
              <a:prstClr val="black">
                <a:alpha val="31000"/>
              </a:prstClr>
            </a:outerShdw>
          </a:effectLst>
        </p:spPr>
        <p:txBody>
          <a:bodyPr spcFirstLastPara="1" wrap="square" lIns="81975" tIns="40975" rIns="81975" bIns="409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326;p29"/>
          <p:cNvSpPr txBox="1"/>
          <p:nvPr/>
        </p:nvSpPr>
        <p:spPr>
          <a:xfrm>
            <a:off x="9211560" y="1817043"/>
            <a:ext cx="2536068" cy="821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975" tIns="40975" rIns="81975" bIns="409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+mn-lt"/>
              </a:rPr>
              <a:t>See you on April 9 at 1:00!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OORS Canada Brand Colours">
      <a:dk1>
        <a:srgbClr val="404040"/>
      </a:dk1>
      <a:lt1>
        <a:srgbClr val="FFFFFF"/>
      </a:lt1>
      <a:dk2>
        <a:srgbClr val="118AB2"/>
      </a:dk2>
      <a:lt2>
        <a:srgbClr val="B7DCE8"/>
      </a:lt2>
      <a:accent1>
        <a:srgbClr val="CB3275"/>
      </a:accent1>
      <a:accent2>
        <a:srgbClr val="F5D6E3"/>
      </a:accent2>
      <a:accent3>
        <a:srgbClr val="D96500"/>
      </a:accent3>
      <a:accent4>
        <a:srgbClr val="FFE8B2"/>
      </a:accent4>
      <a:accent5>
        <a:srgbClr val="351D5B"/>
      </a:accent5>
      <a:accent6>
        <a:srgbClr val="D9C6F4"/>
      </a:accent6>
      <a:hlink>
        <a:srgbClr val="24634C"/>
      </a:hlink>
      <a:folHlink>
        <a:srgbClr val="B4F3E2"/>
      </a:folHlink>
    </a:clrScheme>
    <a:fontScheme name="DOORS Canada">
      <a:majorFont>
        <a:latin typeface="Verdana Pro Cond Bold"/>
        <a:ea typeface=""/>
        <a:cs typeface=""/>
      </a:majorFont>
      <a:minorFont>
        <a:latin typeface="Sylexiad Serif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</TotalTime>
  <Words>1692</Words>
  <Application>Microsoft Office PowerPoint</Application>
  <PresentationFormat>Widescreen</PresentationFormat>
  <Paragraphs>222</Paragraphs>
  <Slides>30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Argent CF</vt:lpstr>
      <vt:lpstr>Arial</vt:lpstr>
      <vt:lpstr>Font Awesome 6 Free Solid</vt:lpstr>
      <vt:lpstr>Sylexiad Serif Medium Regular</vt:lpstr>
      <vt:lpstr>Verdana Pro Cond</vt:lpstr>
      <vt:lpstr>Wingdings</vt:lpstr>
      <vt:lpstr>Office Theme</vt:lpstr>
      <vt:lpstr>PowerPoint Presentation</vt:lpstr>
      <vt:lpstr>Today’s Agenda</vt:lpstr>
      <vt:lpstr>PowerPoint Presentation</vt:lpstr>
      <vt:lpstr>PowerPoint Presentation</vt:lpstr>
      <vt:lpstr>PowerPoint Presentation</vt:lpstr>
      <vt:lpstr>Warm-up Questions:   When you hear the word internet,  what comes to mind?  What do you use the internet for, or what would you like to use it for? </vt:lpstr>
      <vt:lpstr>PowerPoint Presentation</vt:lpstr>
      <vt:lpstr>PowerPoint Presentation</vt:lpstr>
      <vt:lpstr>PowerPoint Presentation</vt:lpstr>
      <vt:lpstr>Let’s Practice:  Keyboard Confidence</vt:lpstr>
      <vt:lpstr>PowerPoint Presentation</vt:lpstr>
      <vt:lpstr>PowerPoint Presentation</vt:lpstr>
      <vt:lpstr>Home Wi-Fi vs. Public Wi-Fi</vt:lpstr>
      <vt:lpstr>PowerPoint Presentation</vt:lpstr>
      <vt:lpstr>PowerPoint Presentation</vt:lpstr>
      <vt:lpstr>PowerPoint Presentation</vt:lpstr>
      <vt:lpstr>Wi-Fi vs. Data: Quick Comparison</vt:lpstr>
      <vt:lpstr>Let’s Practice:  Connecting to CAMH Wi-Fi</vt:lpstr>
      <vt:lpstr>PowerPoint Presentation</vt:lpstr>
      <vt:lpstr>Break</vt:lpstr>
      <vt:lpstr>PowerPoint Presentation</vt:lpstr>
      <vt:lpstr>What is an Internet Browser?</vt:lpstr>
      <vt:lpstr>What is an Internet Browser?</vt:lpstr>
      <vt:lpstr>What is a Search Engine?</vt:lpstr>
      <vt:lpstr>What is a Search Engine?</vt:lpstr>
      <vt:lpstr>What Does the Padlock Mean?</vt:lpstr>
      <vt:lpstr>Let’s Practice:  Searching the Internet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Brandon Shannelly</dc:creator>
  <cp:lastModifiedBy>Sean Patenaude</cp:lastModifiedBy>
  <cp:revision>20</cp:revision>
  <dcterms:created xsi:type="dcterms:W3CDTF">2026-01-18T19:55:19Z</dcterms:created>
  <dcterms:modified xsi:type="dcterms:W3CDTF">2026-04-02T14:42:54Z</dcterms:modified>
</cp:coreProperties>
</file>